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32" r:id="rId2"/>
    <p:sldMasterId id="2147483828" r:id="rId3"/>
    <p:sldMasterId id="2147483849" r:id="rId4"/>
    <p:sldMasterId id="2147483933" r:id="rId5"/>
    <p:sldMasterId id="2147483982" r:id="rId6"/>
  </p:sldMasterIdLst>
  <p:notesMasterIdLst>
    <p:notesMasterId r:id="rId38"/>
  </p:notesMasterIdLst>
  <p:handoutMasterIdLst>
    <p:handoutMasterId r:id="rId39"/>
  </p:handoutMasterIdLst>
  <p:sldIdLst>
    <p:sldId id="348" r:id="rId7"/>
    <p:sldId id="337" r:id="rId8"/>
    <p:sldId id="336" r:id="rId9"/>
    <p:sldId id="403" r:id="rId10"/>
    <p:sldId id="418" r:id="rId11"/>
    <p:sldId id="422" r:id="rId12"/>
    <p:sldId id="424" r:id="rId13"/>
    <p:sldId id="423" r:id="rId14"/>
    <p:sldId id="390" r:id="rId15"/>
    <p:sldId id="385" r:id="rId16"/>
    <p:sldId id="393" r:id="rId17"/>
    <p:sldId id="419" r:id="rId18"/>
    <p:sldId id="394" r:id="rId19"/>
    <p:sldId id="391" r:id="rId20"/>
    <p:sldId id="392" r:id="rId21"/>
    <p:sldId id="420" r:id="rId22"/>
    <p:sldId id="404" r:id="rId23"/>
    <p:sldId id="400" r:id="rId24"/>
    <p:sldId id="405" r:id="rId25"/>
    <p:sldId id="421" r:id="rId26"/>
    <p:sldId id="417" r:id="rId27"/>
    <p:sldId id="389" r:id="rId28"/>
    <p:sldId id="381" r:id="rId29"/>
    <p:sldId id="382" r:id="rId30"/>
    <p:sldId id="388" r:id="rId31"/>
    <p:sldId id="384" r:id="rId32"/>
    <p:sldId id="414" r:id="rId33"/>
    <p:sldId id="415" r:id="rId34"/>
    <p:sldId id="416" r:id="rId35"/>
    <p:sldId id="297" r:id="rId36"/>
    <p:sldId id="365" r:id="rId37"/>
  </p:sldIdLst>
  <p:sldSz cx="12192000" cy="6858000"/>
  <p:notesSz cx="9144000" cy="6858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Cordia New" panose="020B0304020202020204" pitchFamily="34" charset="-34"/>
      <p:regular r:id="rId46"/>
      <p:bold r:id="rId47"/>
      <p:italic r:id="rId48"/>
      <p:boldItalic r:id="rId49"/>
    </p:embeddedFont>
    <p:embeddedFont>
      <p:font typeface="Fira Sans Extra Condensed" panose="020B0604020202020204" pitchFamily="34" charset="0"/>
      <p:regular r:id="rId50"/>
      <p:bold r:id="rId51"/>
      <p:italic r:id="rId52"/>
      <p:boldItalic r:id="rId53"/>
    </p:embeddedFont>
    <p:embeddedFont>
      <p:font typeface="Fira Sans Extra Condensed Medium" panose="020B0604020202020204" pitchFamily="34" charset="0"/>
      <p:regular r:id="rId54"/>
      <p:bold r:id="rId55"/>
      <p:italic r:id="rId56"/>
      <p:boldItalic r:id="rId57"/>
    </p:embeddedFont>
    <p:embeddedFont>
      <p:font typeface="Helvetica" panose="020B0604020202020204" pitchFamily="34"/>
      <p:regular r:id="rId58"/>
      <p:bold r:id="rId59"/>
      <p:italic r:id="rId60"/>
      <p:boldItalic r:id="rId61"/>
    </p:embeddedFont>
    <p:embeddedFont>
      <p:font typeface="Microsoft YaHei UI" panose="020B0503020204020204" pitchFamily="34" charset="-122"/>
      <p:regular r:id="rId62"/>
      <p:bold r:id="rId63"/>
    </p:embeddedFont>
    <p:embeddedFont>
      <p:font typeface="Roboto" panose="02000000000000000000" pitchFamily="2" charset="0"/>
      <p:regular r:id="rId64"/>
      <p:bold r:id="rId65"/>
      <p:italic r:id="rId66"/>
      <p:boldItalic r:id="rId67"/>
    </p:embeddedFont>
    <p:embeddedFont>
      <p:font typeface="TH Sarabun New" panose="020B0500040200020003" pitchFamily="34" charset="-34"/>
      <p:regular r:id="rId68"/>
      <p:bold r:id="rId69"/>
      <p:italic r:id="rId70"/>
      <p:boldItalic r:id="rId71"/>
    </p:embeddedFont>
    <p:embeddedFont>
      <p:font typeface="TH SarabunPSK" panose="020B0500040200020003" pitchFamily="34" charset="-34"/>
      <p:regular r:id="rId72"/>
      <p:bold r:id="rId73"/>
      <p:italic r:id="rId74"/>
      <p:boldItalic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ticha Ponman" initials="NP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9D1"/>
    <a:srgbClr val="FFCC66"/>
    <a:srgbClr val="77A2A4"/>
    <a:srgbClr val="FEF2D3"/>
    <a:srgbClr val="A4C2CF"/>
    <a:srgbClr val="F2D2B8"/>
    <a:srgbClr val="A6B69C"/>
    <a:srgbClr val="CBE4CC"/>
    <a:srgbClr val="EC3A3B"/>
    <a:srgbClr val="E49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6" autoAdjust="0"/>
    <p:restoredTop sz="92688" autoAdjust="0"/>
  </p:normalViewPr>
  <p:slideViewPr>
    <p:cSldViewPr snapToGrid="0">
      <p:cViewPr varScale="1">
        <p:scale>
          <a:sx n="106" d="100"/>
          <a:sy n="106" d="100"/>
        </p:scale>
        <p:origin x="3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-36"/>
    </p:cViewPr>
  </p:sorterViewPr>
  <p:notesViewPr>
    <p:cSldViewPr snapToGrid="0">
      <p:cViewPr varScale="1">
        <p:scale>
          <a:sx n="53" d="100"/>
          <a:sy n="53" d="100"/>
        </p:scale>
        <p:origin x="284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 /><Relationship Id="rId18" Type="http://schemas.openxmlformats.org/officeDocument/2006/relationships/slide" Target="slides/slide12.xml" /><Relationship Id="rId26" Type="http://schemas.openxmlformats.org/officeDocument/2006/relationships/slide" Target="slides/slide20.xml" /><Relationship Id="rId39" Type="http://schemas.openxmlformats.org/officeDocument/2006/relationships/handoutMaster" Target="handoutMasters/handoutMaster1.xml" /><Relationship Id="rId21" Type="http://schemas.openxmlformats.org/officeDocument/2006/relationships/slide" Target="slides/slide15.xml" /><Relationship Id="rId34" Type="http://schemas.openxmlformats.org/officeDocument/2006/relationships/slide" Target="slides/slide28.xml" /><Relationship Id="rId42" Type="http://schemas.openxmlformats.org/officeDocument/2006/relationships/font" Target="fonts/font3.fntdata" /><Relationship Id="rId47" Type="http://schemas.openxmlformats.org/officeDocument/2006/relationships/font" Target="fonts/font8.fntdata" /><Relationship Id="rId50" Type="http://schemas.openxmlformats.org/officeDocument/2006/relationships/font" Target="fonts/font11.fntdata" /><Relationship Id="rId55" Type="http://schemas.openxmlformats.org/officeDocument/2006/relationships/font" Target="fonts/font16.fntdata" /><Relationship Id="rId63" Type="http://schemas.openxmlformats.org/officeDocument/2006/relationships/font" Target="fonts/font24.fntdata" /><Relationship Id="rId68" Type="http://schemas.openxmlformats.org/officeDocument/2006/relationships/font" Target="fonts/font29.fntdata" /><Relationship Id="rId76" Type="http://schemas.openxmlformats.org/officeDocument/2006/relationships/commentAuthors" Target="commentAuthors.xml" /><Relationship Id="rId7" Type="http://schemas.openxmlformats.org/officeDocument/2006/relationships/slide" Target="slides/slide1.xml" /><Relationship Id="rId71" Type="http://schemas.openxmlformats.org/officeDocument/2006/relationships/font" Target="fonts/font32.fntdata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0.xml" /><Relationship Id="rId29" Type="http://schemas.openxmlformats.org/officeDocument/2006/relationships/slide" Target="slides/slide23.xml" /><Relationship Id="rId11" Type="http://schemas.openxmlformats.org/officeDocument/2006/relationships/slide" Target="slides/slide5.xml" /><Relationship Id="rId24" Type="http://schemas.openxmlformats.org/officeDocument/2006/relationships/slide" Target="slides/slide18.xml" /><Relationship Id="rId32" Type="http://schemas.openxmlformats.org/officeDocument/2006/relationships/slide" Target="slides/slide26.xml" /><Relationship Id="rId37" Type="http://schemas.openxmlformats.org/officeDocument/2006/relationships/slide" Target="slides/slide31.xml" /><Relationship Id="rId40" Type="http://schemas.openxmlformats.org/officeDocument/2006/relationships/font" Target="fonts/font1.fntdata" /><Relationship Id="rId45" Type="http://schemas.openxmlformats.org/officeDocument/2006/relationships/font" Target="fonts/font6.fntdata" /><Relationship Id="rId53" Type="http://schemas.openxmlformats.org/officeDocument/2006/relationships/font" Target="fonts/font14.fntdata" /><Relationship Id="rId58" Type="http://schemas.openxmlformats.org/officeDocument/2006/relationships/font" Target="fonts/font19.fntdata" /><Relationship Id="rId66" Type="http://schemas.openxmlformats.org/officeDocument/2006/relationships/font" Target="fonts/font27.fntdata" /><Relationship Id="rId74" Type="http://schemas.openxmlformats.org/officeDocument/2006/relationships/font" Target="fonts/font35.fntdata" /><Relationship Id="rId79" Type="http://schemas.openxmlformats.org/officeDocument/2006/relationships/theme" Target="theme/theme1.xml" /><Relationship Id="rId5" Type="http://schemas.openxmlformats.org/officeDocument/2006/relationships/slideMaster" Target="slideMasters/slideMaster5.xml" /><Relationship Id="rId61" Type="http://schemas.openxmlformats.org/officeDocument/2006/relationships/font" Target="fonts/font22.fntdata" /><Relationship Id="rId10" Type="http://schemas.openxmlformats.org/officeDocument/2006/relationships/slide" Target="slides/slide4.xml" /><Relationship Id="rId19" Type="http://schemas.openxmlformats.org/officeDocument/2006/relationships/slide" Target="slides/slide13.xml" /><Relationship Id="rId31" Type="http://schemas.openxmlformats.org/officeDocument/2006/relationships/slide" Target="slides/slide25.xml" /><Relationship Id="rId44" Type="http://schemas.openxmlformats.org/officeDocument/2006/relationships/font" Target="fonts/font5.fntdata" /><Relationship Id="rId52" Type="http://schemas.openxmlformats.org/officeDocument/2006/relationships/font" Target="fonts/font13.fntdata" /><Relationship Id="rId60" Type="http://schemas.openxmlformats.org/officeDocument/2006/relationships/font" Target="fonts/font21.fntdata" /><Relationship Id="rId65" Type="http://schemas.openxmlformats.org/officeDocument/2006/relationships/font" Target="fonts/font26.fntdata" /><Relationship Id="rId73" Type="http://schemas.openxmlformats.org/officeDocument/2006/relationships/font" Target="fonts/font34.fntdata" /><Relationship Id="rId78" Type="http://schemas.openxmlformats.org/officeDocument/2006/relationships/viewProps" Target="viewProps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3.xml" /><Relationship Id="rId14" Type="http://schemas.openxmlformats.org/officeDocument/2006/relationships/slide" Target="slides/slide8.xml" /><Relationship Id="rId22" Type="http://schemas.openxmlformats.org/officeDocument/2006/relationships/slide" Target="slides/slide16.xml" /><Relationship Id="rId27" Type="http://schemas.openxmlformats.org/officeDocument/2006/relationships/slide" Target="slides/slide21.xml" /><Relationship Id="rId30" Type="http://schemas.openxmlformats.org/officeDocument/2006/relationships/slide" Target="slides/slide24.xml" /><Relationship Id="rId35" Type="http://schemas.openxmlformats.org/officeDocument/2006/relationships/slide" Target="slides/slide29.xml" /><Relationship Id="rId43" Type="http://schemas.openxmlformats.org/officeDocument/2006/relationships/font" Target="fonts/font4.fntdata" /><Relationship Id="rId48" Type="http://schemas.openxmlformats.org/officeDocument/2006/relationships/font" Target="fonts/font9.fntdata" /><Relationship Id="rId56" Type="http://schemas.openxmlformats.org/officeDocument/2006/relationships/font" Target="fonts/font17.fntdata" /><Relationship Id="rId64" Type="http://schemas.openxmlformats.org/officeDocument/2006/relationships/font" Target="fonts/font25.fntdata" /><Relationship Id="rId69" Type="http://schemas.openxmlformats.org/officeDocument/2006/relationships/font" Target="fonts/font30.fntdata" /><Relationship Id="rId77" Type="http://schemas.openxmlformats.org/officeDocument/2006/relationships/presProps" Target="presProps.xml" /><Relationship Id="rId8" Type="http://schemas.openxmlformats.org/officeDocument/2006/relationships/slide" Target="slides/slide2.xml" /><Relationship Id="rId51" Type="http://schemas.openxmlformats.org/officeDocument/2006/relationships/font" Target="fonts/font12.fntdata" /><Relationship Id="rId72" Type="http://schemas.openxmlformats.org/officeDocument/2006/relationships/font" Target="fonts/font33.fntdata" /><Relationship Id="rId80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12" Type="http://schemas.openxmlformats.org/officeDocument/2006/relationships/slide" Target="slides/slide6.xml" /><Relationship Id="rId17" Type="http://schemas.openxmlformats.org/officeDocument/2006/relationships/slide" Target="slides/slide11.xml" /><Relationship Id="rId25" Type="http://schemas.openxmlformats.org/officeDocument/2006/relationships/slide" Target="slides/slide19.xml" /><Relationship Id="rId33" Type="http://schemas.openxmlformats.org/officeDocument/2006/relationships/slide" Target="slides/slide27.xml" /><Relationship Id="rId38" Type="http://schemas.openxmlformats.org/officeDocument/2006/relationships/notesMaster" Target="notesMasters/notesMaster1.xml" /><Relationship Id="rId46" Type="http://schemas.openxmlformats.org/officeDocument/2006/relationships/font" Target="fonts/font7.fntdata" /><Relationship Id="rId59" Type="http://schemas.openxmlformats.org/officeDocument/2006/relationships/font" Target="fonts/font20.fntdata" /><Relationship Id="rId67" Type="http://schemas.openxmlformats.org/officeDocument/2006/relationships/font" Target="fonts/font28.fntdata" /><Relationship Id="rId20" Type="http://schemas.openxmlformats.org/officeDocument/2006/relationships/slide" Target="slides/slide14.xml" /><Relationship Id="rId41" Type="http://schemas.openxmlformats.org/officeDocument/2006/relationships/font" Target="fonts/font2.fntdata" /><Relationship Id="rId54" Type="http://schemas.openxmlformats.org/officeDocument/2006/relationships/font" Target="fonts/font15.fntdata" /><Relationship Id="rId62" Type="http://schemas.openxmlformats.org/officeDocument/2006/relationships/font" Target="fonts/font23.fntdata" /><Relationship Id="rId70" Type="http://schemas.openxmlformats.org/officeDocument/2006/relationships/font" Target="fonts/font31.fntdata" /><Relationship Id="rId75" Type="http://schemas.openxmlformats.org/officeDocument/2006/relationships/font" Target="fonts/font36.fntdata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5" Type="http://schemas.openxmlformats.org/officeDocument/2006/relationships/slide" Target="slides/slide9.xml" /><Relationship Id="rId23" Type="http://schemas.openxmlformats.org/officeDocument/2006/relationships/slide" Target="slides/slide17.xml" /><Relationship Id="rId28" Type="http://schemas.openxmlformats.org/officeDocument/2006/relationships/slide" Target="slides/slide22.xml" /><Relationship Id="rId36" Type="http://schemas.openxmlformats.org/officeDocument/2006/relationships/slide" Target="slides/slide30.xml" /><Relationship Id="rId49" Type="http://schemas.openxmlformats.org/officeDocument/2006/relationships/font" Target="fonts/font10.fntdata" /><Relationship Id="rId57" Type="http://schemas.openxmlformats.org/officeDocument/2006/relationships/font" Target="fonts/font18.fntdata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B0FF9E-6534-40ED-8E31-F43581861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7D43B-8E8E-4B96-AB50-06362A1404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C0FCF-BCEA-4CEA-BB0A-0D2013A1B61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3C576-661E-46F8-A20A-1E18977A1F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3BEA7-C755-41AA-A19A-9D678C9BF0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84ED1-2C10-4C30-AF79-5FED51676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A5856-72F5-4219-8B80-DABF8454FA0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800C4-8AE4-4080-80DE-A5439C68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9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7ae687167_0_11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427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165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3D4B3-5132-4C16-9390-8FF0AA512834}" type="slidenum">
              <a:rPr lang="th-TH" smtClean="0"/>
              <a:pPr>
                <a:defRPr/>
              </a:pPr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2545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3D4B3-5132-4C16-9390-8FF0AA512834}" type="slidenum">
              <a:rPr lang="th-TH" smtClean="0"/>
              <a:pPr>
                <a:defRPr/>
              </a:pPr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627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17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39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72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80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800C4-8AE4-4080-80DE-A5439C685F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84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0343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356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36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F8616-D98C-43DC-B47A-2112A3B50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446" y="725714"/>
            <a:ext cx="4700877" cy="6132286"/>
          </a:xfrm>
          <a:prstGeom prst="rect">
            <a:avLst/>
          </a:prstGeom>
        </p:spPr>
      </p:pic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280463C-A52F-4274-9CF8-4474A55C6A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8300" y="1363663"/>
            <a:ext cx="2017713" cy="36877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FF4F0D-E18F-4F41-8E9F-4C264619A2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5350" y="895350"/>
            <a:ext cx="2133600" cy="1866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0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DAD9F7-5544-471F-99C7-0E6BBC5520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1700" y="571500"/>
            <a:ext cx="5867400" cy="5702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9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B3C14D1-3B46-419D-B22C-5C04787C67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81550" cy="6858000"/>
          </a:xfrm>
          <a:custGeom>
            <a:avLst/>
            <a:gdLst>
              <a:gd name="connsiteX0" fmla="*/ 0 w 4781550"/>
              <a:gd name="connsiteY0" fmla="*/ 0 h 6858000"/>
              <a:gd name="connsiteX1" fmla="*/ 2390775 w 4781550"/>
              <a:gd name="connsiteY1" fmla="*/ 0 h 6858000"/>
              <a:gd name="connsiteX2" fmla="*/ 4781550 w 4781550"/>
              <a:gd name="connsiteY2" fmla="*/ 3429000 h 6858000"/>
              <a:gd name="connsiteX3" fmla="*/ 2390775 w 4781550"/>
              <a:gd name="connsiteY3" fmla="*/ 6858000 h 6858000"/>
              <a:gd name="connsiteX4" fmla="*/ 0 w 47815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6858000">
                <a:moveTo>
                  <a:pt x="0" y="0"/>
                </a:moveTo>
                <a:lnTo>
                  <a:pt x="2390775" y="0"/>
                </a:lnTo>
                <a:lnTo>
                  <a:pt x="4781550" y="3429000"/>
                </a:lnTo>
                <a:lnTo>
                  <a:pt x="23907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0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354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1831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97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533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64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625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570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00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B37D951-C845-4BBA-BD92-B9615A01FE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086378"/>
            <a:ext cx="7791719" cy="4117805"/>
          </a:xfrm>
          <a:custGeom>
            <a:avLst/>
            <a:gdLst>
              <a:gd name="connsiteX0" fmla="*/ 0 w 7791719"/>
              <a:gd name="connsiteY0" fmla="*/ 0 h 4117805"/>
              <a:gd name="connsiteX1" fmla="*/ 7791719 w 7791719"/>
              <a:gd name="connsiteY1" fmla="*/ 0 h 4117805"/>
              <a:gd name="connsiteX2" fmla="*/ 7791719 w 7791719"/>
              <a:gd name="connsiteY2" fmla="*/ 4117805 h 4117805"/>
              <a:gd name="connsiteX3" fmla="*/ 0 w 7791719"/>
              <a:gd name="connsiteY3" fmla="*/ 4117805 h 411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1719" h="4117805">
                <a:moveTo>
                  <a:pt x="0" y="0"/>
                </a:moveTo>
                <a:lnTo>
                  <a:pt x="7791719" y="0"/>
                </a:lnTo>
                <a:lnTo>
                  <a:pt x="7791719" y="4117805"/>
                </a:lnTo>
                <a:lnTo>
                  <a:pt x="0" y="4117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13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0514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49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420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48249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36521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5755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90707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21748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81616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02628" y="1582057"/>
            <a:ext cx="2032001" cy="3657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8356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338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30514" y="1277258"/>
            <a:ext cx="3207659" cy="42962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971762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00839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8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495675" y="1234168"/>
            <a:ext cx="5547225" cy="43801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44503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5312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73422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466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368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518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395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87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B4C9A-DC46-43ED-B84D-626E3EC09F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7768" y="740228"/>
            <a:ext cx="2220913" cy="28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82242EB-5B24-4118-A46E-27E0D45180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23883" y="3193143"/>
            <a:ext cx="2220913" cy="284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42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367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831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454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7559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832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933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389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556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0333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60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4912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289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9134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1677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94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879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8387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4592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EE0E-0B2E-4302-B004-CA02D3BBDF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8F58-8133-4A13-B33E-B38956A37E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44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8986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988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8371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081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89600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3423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905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4365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0785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3318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7182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56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30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68F4281-2192-4CAF-8B23-9812DECC56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90739" y="398125"/>
            <a:ext cx="2002971" cy="1944914"/>
          </a:xfrm>
          <a:custGeom>
            <a:avLst/>
            <a:gdLst>
              <a:gd name="connsiteX0" fmla="*/ 0 w 2002971"/>
              <a:gd name="connsiteY0" fmla="*/ 0 h 1944914"/>
              <a:gd name="connsiteX1" fmla="*/ 2002971 w 2002971"/>
              <a:gd name="connsiteY1" fmla="*/ 0 h 1944914"/>
              <a:gd name="connsiteX2" fmla="*/ 2002971 w 2002971"/>
              <a:gd name="connsiteY2" fmla="*/ 1944914 h 1944914"/>
              <a:gd name="connsiteX3" fmla="*/ 0 w 2002971"/>
              <a:gd name="connsiteY3" fmla="*/ 1944914 h 194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971" h="1944914">
                <a:moveTo>
                  <a:pt x="0" y="0"/>
                </a:moveTo>
                <a:lnTo>
                  <a:pt x="2002971" y="0"/>
                </a:lnTo>
                <a:lnTo>
                  <a:pt x="2002971" y="1944914"/>
                </a:lnTo>
                <a:lnTo>
                  <a:pt x="0" y="1944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DD2FA3-4B76-4BB0-BE19-0EDC01D3FD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4576" y="1544248"/>
            <a:ext cx="2002971" cy="3185668"/>
          </a:xfrm>
          <a:custGeom>
            <a:avLst/>
            <a:gdLst>
              <a:gd name="connsiteX0" fmla="*/ 0 w 2002971"/>
              <a:gd name="connsiteY0" fmla="*/ 0 h 3185668"/>
              <a:gd name="connsiteX1" fmla="*/ 2002971 w 2002971"/>
              <a:gd name="connsiteY1" fmla="*/ 0 h 3185668"/>
              <a:gd name="connsiteX2" fmla="*/ 2002971 w 2002971"/>
              <a:gd name="connsiteY2" fmla="*/ 3185668 h 3185668"/>
              <a:gd name="connsiteX3" fmla="*/ 0 w 2002971"/>
              <a:gd name="connsiteY3" fmla="*/ 3185668 h 318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971" h="3185668">
                <a:moveTo>
                  <a:pt x="0" y="0"/>
                </a:moveTo>
                <a:lnTo>
                  <a:pt x="2002971" y="0"/>
                </a:lnTo>
                <a:lnTo>
                  <a:pt x="2002971" y="3185668"/>
                </a:lnTo>
                <a:lnTo>
                  <a:pt x="0" y="31856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81295AC-3C68-4F09-9052-724ED89ECF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91110" y="1544248"/>
            <a:ext cx="2002971" cy="3185668"/>
          </a:xfrm>
          <a:custGeom>
            <a:avLst/>
            <a:gdLst>
              <a:gd name="connsiteX0" fmla="*/ 0 w 2002971"/>
              <a:gd name="connsiteY0" fmla="*/ 0 h 3185668"/>
              <a:gd name="connsiteX1" fmla="*/ 2002971 w 2002971"/>
              <a:gd name="connsiteY1" fmla="*/ 0 h 3185668"/>
              <a:gd name="connsiteX2" fmla="*/ 2002971 w 2002971"/>
              <a:gd name="connsiteY2" fmla="*/ 3185668 h 3185668"/>
              <a:gd name="connsiteX3" fmla="*/ 0 w 2002971"/>
              <a:gd name="connsiteY3" fmla="*/ 3185668 h 318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971" h="3185668">
                <a:moveTo>
                  <a:pt x="0" y="0"/>
                </a:moveTo>
                <a:lnTo>
                  <a:pt x="2002971" y="0"/>
                </a:lnTo>
                <a:lnTo>
                  <a:pt x="2002971" y="3185668"/>
                </a:lnTo>
                <a:lnTo>
                  <a:pt x="0" y="31856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3AA787F-6141-4886-91EC-BCFD6C4EE6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90739" y="3764935"/>
            <a:ext cx="2002971" cy="2640667"/>
          </a:xfrm>
          <a:custGeom>
            <a:avLst/>
            <a:gdLst>
              <a:gd name="connsiteX0" fmla="*/ 0 w 2002971"/>
              <a:gd name="connsiteY0" fmla="*/ 0 h 2640667"/>
              <a:gd name="connsiteX1" fmla="*/ 2002971 w 2002971"/>
              <a:gd name="connsiteY1" fmla="*/ 0 h 2640667"/>
              <a:gd name="connsiteX2" fmla="*/ 2002971 w 2002971"/>
              <a:gd name="connsiteY2" fmla="*/ 2640667 h 2640667"/>
              <a:gd name="connsiteX3" fmla="*/ 0 w 2002971"/>
              <a:gd name="connsiteY3" fmla="*/ 2640667 h 264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971" h="2640667">
                <a:moveTo>
                  <a:pt x="0" y="0"/>
                </a:moveTo>
                <a:lnTo>
                  <a:pt x="2002971" y="0"/>
                </a:lnTo>
                <a:lnTo>
                  <a:pt x="2002971" y="2640667"/>
                </a:lnTo>
                <a:lnTo>
                  <a:pt x="0" y="26406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5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E85C36-7B5B-42B3-B14C-A76AACB11E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9225" y="377113"/>
            <a:ext cx="2209800" cy="2209800"/>
          </a:xfrm>
          <a:custGeom>
            <a:avLst/>
            <a:gdLst>
              <a:gd name="connsiteX0" fmla="*/ 1104900 w 2209800"/>
              <a:gd name="connsiteY0" fmla="*/ 0 h 2209800"/>
              <a:gd name="connsiteX1" fmla="*/ 2209800 w 2209800"/>
              <a:gd name="connsiteY1" fmla="*/ 1104900 h 2209800"/>
              <a:gd name="connsiteX2" fmla="*/ 1104900 w 2209800"/>
              <a:gd name="connsiteY2" fmla="*/ 2209800 h 2209800"/>
              <a:gd name="connsiteX3" fmla="*/ 0 w 2209800"/>
              <a:gd name="connsiteY3" fmla="*/ 1104900 h 2209800"/>
              <a:gd name="connsiteX4" fmla="*/ 1104900 w 22098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2209800">
                <a:moveTo>
                  <a:pt x="1104900" y="0"/>
                </a:moveTo>
                <a:cubicBezTo>
                  <a:pt x="1715119" y="0"/>
                  <a:pt x="2209800" y="494681"/>
                  <a:pt x="2209800" y="1104900"/>
                </a:cubicBezTo>
                <a:cubicBezTo>
                  <a:pt x="2209800" y="1715119"/>
                  <a:pt x="1715119" y="2209800"/>
                  <a:pt x="1104900" y="2209800"/>
                </a:cubicBezTo>
                <a:cubicBezTo>
                  <a:pt x="494681" y="2209800"/>
                  <a:pt x="0" y="1715119"/>
                  <a:pt x="0" y="1104900"/>
                </a:cubicBez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4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theme" Target="../theme/theme3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slideLayout" Target="../slideLayouts/slideLayout34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 /><Relationship Id="rId3" Type="http://schemas.openxmlformats.org/officeDocument/2006/relationships/slideLayout" Target="../slideLayouts/slideLayout37.xml" /><Relationship Id="rId7" Type="http://schemas.openxmlformats.org/officeDocument/2006/relationships/slideLayout" Target="../slideLayouts/slideLayout41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6.xml" /><Relationship Id="rId1" Type="http://schemas.openxmlformats.org/officeDocument/2006/relationships/slideLayout" Target="../slideLayouts/slideLayout35.xml" /><Relationship Id="rId6" Type="http://schemas.openxmlformats.org/officeDocument/2006/relationships/slideLayout" Target="../slideLayouts/slideLayout40.xml" /><Relationship Id="rId11" Type="http://schemas.openxmlformats.org/officeDocument/2006/relationships/slideLayout" Target="../slideLayouts/slideLayout45.xml" /><Relationship Id="rId5" Type="http://schemas.openxmlformats.org/officeDocument/2006/relationships/slideLayout" Target="../slideLayouts/slideLayout39.xml" /><Relationship Id="rId10" Type="http://schemas.openxmlformats.org/officeDocument/2006/relationships/slideLayout" Target="../slideLayouts/slideLayout44.xml" /><Relationship Id="rId4" Type="http://schemas.openxmlformats.org/officeDocument/2006/relationships/slideLayout" Target="../slideLayouts/slideLayout38.xml" /><Relationship Id="rId9" Type="http://schemas.openxmlformats.org/officeDocument/2006/relationships/slideLayout" Target="../slideLayouts/slideLayout43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 /><Relationship Id="rId13" Type="http://schemas.openxmlformats.org/officeDocument/2006/relationships/theme" Target="../theme/theme5.xml" /><Relationship Id="rId3" Type="http://schemas.openxmlformats.org/officeDocument/2006/relationships/slideLayout" Target="../slideLayouts/slideLayout48.xml" /><Relationship Id="rId7" Type="http://schemas.openxmlformats.org/officeDocument/2006/relationships/slideLayout" Target="../slideLayouts/slideLayout52.xml" /><Relationship Id="rId12" Type="http://schemas.openxmlformats.org/officeDocument/2006/relationships/slideLayout" Target="../slideLayouts/slideLayout57.xml" /><Relationship Id="rId2" Type="http://schemas.openxmlformats.org/officeDocument/2006/relationships/slideLayout" Target="../slideLayouts/slideLayout47.xml" /><Relationship Id="rId1" Type="http://schemas.openxmlformats.org/officeDocument/2006/relationships/slideLayout" Target="../slideLayouts/slideLayout46.xml" /><Relationship Id="rId6" Type="http://schemas.openxmlformats.org/officeDocument/2006/relationships/slideLayout" Target="../slideLayouts/slideLayout51.xml" /><Relationship Id="rId11" Type="http://schemas.openxmlformats.org/officeDocument/2006/relationships/slideLayout" Target="../slideLayouts/slideLayout56.xml" /><Relationship Id="rId5" Type="http://schemas.openxmlformats.org/officeDocument/2006/relationships/slideLayout" Target="../slideLayouts/slideLayout50.xml" /><Relationship Id="rId10" Type="http://schemas.openxmlformats.org/officeDocument/2006/relationships/slideLayout" Target="../slideLayouts/slideLayout55.xml" /><Relationship Id="rId4" Type="http://schemas.openxmlformats.org/officeDocument/2006/relationships/slideLayout" Target="../slideLayouts/slideLayout49.xml" /><Relationship Id="rId9" Type="http://schemas.openxmlformats.org/officeDocument/2006/relationships/slideLayout" Target="../slideLayouts/slideLayout54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 /><Relationship Id="rId3" Type="http://schemas.openxmlformats.org/officeDocument/2006/relationships/slideLayout" Target="../slideLayouts/slideLayout60.xml" /><Relationship Id="rId7" Type="http://schemas.openxmlformats.org/officeDocument/2006/relationships/slideLayout" Target="../slideLayouts/slideLayout64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9.xml" /><Relationship Id="rId1" Type="http://schemas.openxmlformats.org/officeDocument/2006/relationships/slideLayout" Target="../slideLayouts/slideLayout58.xml" /><Relationship Id="rId6" Type="http://schemas.openxmlformats.org/officeDocument/2006/relationships/slideLayout" Target="../slideLayouts/slideLayout63.xml" /><Relationship Id="rId11" Type="http://schemas.openxmlformats.org/officeDocument/2006/relationships/slideLayout" Target="../slideLayouts/slideLayout68.xml" /><Relationship Id="rId5" Type="http://schemas.openxmlformats.org/officeDocument/2006/relationships/slideLayout" Target="../slideLayouts/slideLayout62.xml" /><Relationship Id="rId10" Type="http://schemas.openxmlformats.org/officeDocument/2006/relationships/slideLayout" Target="../slideLayouts/slideLayout67.xml" /><Relationship Id="rId4" Type="http://schemas.openxmlformats.org/officeDocument/2006/relationships/slideLayout" Target="../slideLayouts/slideLayout61.xml" /><Relationship Id="rId9" Type="http://schemas.openxmlformats.org/officeDocument/2006/relationships/slideLayout" Target="../slideLayouts/slideLayout6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84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3" r:id="rId3"/>
    <p:sldLayoutId id="2147483649" r:id="rId4"/>
    <p:sldLayoutId id="2147483668" r:id="rId5"/>
    <p:sldLayoutId id="2147483667" r:id="rId6"/>
    <p:sldLayoutId id="2147483666" r:id="rId7"/>
    <p:sldLayoutId id="2147483665" r:id="rId8"/>
    <p:sldLayoutId id="2147483657" r:id="rId9"/>
    <p:sldLayoutId id="2147483656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93487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55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45" r:id="rId9"/>
    <p:sldLayoutId id="2147483846" r:id="rId10"/>
    <p:sldLayoutId id="2147483847" r:id="rId11"/>
    <p:sldLayoutId id="2147483848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9690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98677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9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7178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39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&#3649;&#3610;&#3610;&#3615;&#3629;&#3619;&#3660;&#3617;&#3626;&#3635;&#3609;&#3633;&#3585;&#3614;&#3636;&#3617;&#3614;&#3660;_final_260764/PN05_&#3627;&#3609;&#3633;&#3591;&#3626;&#3639;&#3629;&#3619;&#3633;&#3610;&#3619;&#3629;&#3591;&#3585;&#3634;&#3619;&#3605;&#3637;&#3614;&#3636;&#3617;&#3614;&#3660;&#3612;&#3621;&#3591;&#3634;&#3609;.pdf" TargetMode="External" /><Relationship Id="rId3" Type="http://schemas.openxmlformats.org/officeDocument/2006/relationships/image" Target="../media/image3.png" /><Relationship Id="rId7" Type="http://schemas.openxmlformats.org/officeDocument/2006/relationships/hyperlink" Target="&#3649;&#3610;&#3610;&#3615;&#3629;&#3619;&#3660;&#3617;&#3626;&#3635;&#3609;&#3633;&#3585;&#3614;&#3636;&#3617;&#3614;&#3660;_final_260764/PN04_&#3649;&#3610;&#3610;&#3618;&#3639;&#3609;&#3618;&#3633;&#3609;&#3619;&#3641;&#3611;&#3649;&#3610;&#3610;&#3627;&#3609;&#3633;&#3591;&#3626;&#3639;&#3629;&#3648;&#3614;&#3639;&#3656;&#3629;&#3626;&#3633;&#3656;&#3591;&#3612;&#3621;&#3636;&#3605;.pdf" TargetMode="Externa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0.xml" /><Relationship Id="rId6" Type="http://schemas.openxmlformats.org/officeDocument/2006/relationships/hyperlink" Target="&#3649;&#3610;&#3610;&#3615;&#3629;&#3619;&#3660;&#3617;&#3626;&#3635;&#3609;&#3633;&#3585;&#3614;&#3636;&#3617;&#3614;&#3660;_final_260764/PN03_&#3649;&#3610;&#3610;&#3618;&#3639;&#3609;&#3618;&#3633;&#3609;&#3619;&#3641;&#3611;&#3649;&#3610;&#3610;&#3648;&#3609;&#3639;&#3657;&#3629;&#3627;&#3634;&#3651;&#3609;&#3627;&#3609;&#3633;&#3591;&#3626;&#3639;&#3629;&#3648;&#3614;&#3639;&#3656;&#3629;&#3592;&#3633;.pdf" TargetMode="External" /><Relationship Id="rId5" Type="http://schemas.openxmlformats.org/officeDocument/2006/relationships/hyperlink" Target="&#3649;&#3610;&#3610;&#3615;&#3629;&#3619;&#3660;&#3617;&#3626;&#3635;&#3609;&#3633;&#3585;&#3614;&#3636;&#3617;&#3614;&#3660;_final_260764/PN02_&#3649;&#3610;&#3610;&#3618;&#3639;&#3609;&#3618;&#3633;&#3609;&#3586;&#3657;&#3629;&#3617;&#3641;&#3621;&#3621;&#3636;&#3586;&#3626;&#3636;&#3607;&#3608;&#3636;&#3660;&#3619;&#3641;&#3611;&#3616;&#3634;&#3614;.pdf" TargetMode="External" /><Relationship Id="rId4" Type="http://schemas.openxmlformats.org/officeDocument/2006/relationships/hyperlink" Target="&#3649;&#3610;&#3610;&#3615;&#3629;&#3619;&#3660;&#3617;&#3626;&#3635;&#3609;&#3633;&#3585;&#3614;&#3636;&#3617;&#3614;&#3660;_final_260764/PN01_&#3649;&#3610;&#3610;&#3588;&#3635;&#3586;&#3629;&#3648;&#3626;&#3609;&#3629;&#3612;&#3621;&#3591;&#3634;&#3609;&#3626;&#3619;&#3657;&#3634;&#3591;&#3626;&#3619;&#3619;&#3588;&#3660;.pdf" TargetMode="Externa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upress.mahidol.ac.th/index.php?id_cms=6&amp;controller=cms" TargetMode="External" /><Relationship Id="rId7" Type="http://schemas.openxmlformats.org/officeDocument/2006/relationships/hyperlink" Target="&#3649;&#3610;&#3610;&#3615;&#3629;&#3619;&#3660;&#3617;&#3626;&#3635;&#3609;&#3633;&#3585;&#3614;&#3636;&#3617;&#3614;&#3660;_final_260764/PN02_&#3649;&#3610;&#3610;&#3618;&#3639;&#3609;&#3618;&#3633;&#3609;&#3586;&#3657;&#3629;&#3617;&#3641;&#3621;&#3621;&#3636;&#3586;&#3626;&#3636;&#3607;&#3608;&#3636;&#3660;&#3619;&#3641;&#3611;&#3616;&#3634;&#3614;.pdf" TargetMode="External" /><Relationship Id="rId2" Type="http://schemas.openxmlformats.org/officeDocument/2006/relationships/hyperlink" Target="&#3649;&#3610;&#3610;&#3615;&#3629;&#3619;&#3660;&#3617;&#3626;&#3635;&#3609;&#3633;&#3585;&#3614;&#3636;&#3617;&#3614;&#3660;_final_260764/PN01_&#3649;&#3610;&#3610;&#3588;&#3635;&#3586;&#3629;&#3648;&#3626;&#3609;&#3629;&#3612;&#3621;&#3591;&#3634;&#3609;&#3626;&#3619;&#3657;&#3634;&#3591;&#3626;&#3619;&#3619;&#3588;&#3660;.pdf" TargetMode="External" /><Relationship Id="rId1" Type="http://schemas.openxmlformats.org/officeDocument/2006/relationships/slideLayout" Target="../slideLayouts/slideLayout50.xml" /><Relationship Id="rId6" Type="http://schemas.openxmlformats.org/officeDocument/2006/relationships/hyperlink" Target="&#3649;&#3610;&#3610;&#3615;&#3629;&#3619;&#3660;&#3617;&#3626;&#3635;&#3609;&#3633;&#3585;&#3614;&#3636;&#3617;&#3614;&#3660;_final_260764/1-2_&#3586;&#3657;&#3629;&#3605;&#3585;&#3621;&#3591;&#3626;&#3635;&#3627;&#3619;&#3633;&#3610;&#3585;&#3634;&#3619;&#3605;&#3637;&#3614;&#3636;&#3617;&#3614;&#3660;&#3649;&#3621;&#3632;&#3592;&#3633;&#3604;&#3592;&#3635;&#3627;&#3609;&#3656;&#3634;&#3618;&#3627;&#3609;.pdf" TargetMode="External" /><Relationship Id="rId5" Type="http://schemas.openxmlformats.org/officeDocument/2006/relationships/hyperlink" Target="&#3649;&#3610;&#3610;&#3615;&#3629;&#3619;&#3660;&#3617;&#3626;&#3635;&#3609;&#3633;&#3585;&#3614;&#3636;&#3617;&#3614;&#3660;_final_260764/1-1_&#3585;&#3634;&#3619;&#3605;&#3619;&#3623;&#3592;&#3626;&#3629;&#3610;&#3619;&#3634;&#3618;&#3621;&#3632;&#3648;&#3629;&#3637;&#3618;&#3604;&#3651;&#3609;&#3585;&#3634;&#3619;&#3648;&#3605;&#3619;&#3637;&#3618;&#3617;&#3605;&#3657;&#3609;&#3593;&#3610;&#3633;&#3610;%20.pdf" TargetMode="External" /><Relationship Id="rId4" Type="http://schemas.openxmlformats.org/officeDocument/2006/relationships/image" Target="../media/image3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hyperlink" Target="&#3649;&#3610;&#3610;&#3615;&#3629;&#3619;&#3660;&#3617;&#3626;&#3635;&#3609;&#3633;&#3585;&#3614;&#3636;&#3617;&#3614;&#3660;_final_260764/PN01_&#3649;&#3610;&#3610;&#3588;&#3635;&#3586;&#3629;&#3648;&#3626;&#3609;&#3629;&#3612;&#3621;&#3591;&#3634;&#3609;&#3626;&#3619;&#3657;&#3634;&#3591;&#3626;&#3619;&#3619;&#3588;&#3660;.pdf" TargetMode="External" /><Relationship Id="rId1" Type="http://schemas.openxmlformats.org/officeDocument/2006/relationships/slideLayout" Target="../slideLayouts/slideLayout50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hyperlink" Target="&#3649;&#3610;&#3610;&#3615;&#3629;&#3619;&#3660;&#3617;&#3626;&#3635;&#3609;&#3633;&#3585;&#3614;&#3636;&#3617;&#3614;&#3660;_final_260764/1-1_&#3585;&#3634;&#3619;&#3605;&#3619;&#3623;&#3592;&#3626;&#3629;&#3610;&#3619;&#3634;&#3618;&#3621;&#3632;&#3648;&#3629;&#3637;&#3618;&#3604;&#3651;&#3609;&#3585;&#3634;&#3619;&#3648;&#3605;&#3619;&#3637;&#3618;&#3617;&#3605;&#3657;&#3609;&#3593;&#3610;&#3633;&#3610;%20.pdf" TargetMode="External" /><Relationship Id="rId1" Type="http://schemas.openxmlformats.org/officeDocument/2006/relationships/slideLayout" Target="../slideLayouts/slideLayout50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hyperlink" Target="&#3649;&#3610;&#3610;&#3615;&#3629;&#3619;&#3660;&#3617;&#3626;&#3635;&#3609;&#3633;&#3585;&#3614;&#3636;&#3617;&#3614;&#3660;_final_260764/1-2_&#3586;&#3657;&#3629;&#3605;&#3585;&#3621;&#3591;&#3626;&#3635;&#3627;&#3619;&#3633;&#3610;&#3585;&#3634;&#3619;&#3605;&#3637;&#3614;&#3636;&#3617;&#3614;&#3660;&#3649;&#3621;&#3632;&#3592;&#3633;&#3604;&#3592;&#3635;&#3627;&#3609;&#3656;&#3634;&#3618;&#3627;&#3609;.pdf" TargetMode="External" /><Relationship Id="rId1" Type="http://schemas.openxmlformats.org/officeDocument/2006/relationships/slideLayout" Target="../slideLayouts/slideLayout50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hyperlink" Target="&#3649;&#3610;&#3610;&#3615;&#3629;&#3619;&#3660;&#3617;&#3626;&#3635;&#3609;&#3633;&#3585;&#3614;&#3636;&#3617;&#3614;&#3660;_final_260764/PN02_&#3649;&#3610;&#3610;&#3618;&#3639;&#3609;&#3618;&#3633;&#3609;&#3586;&#3657;&#3629;&#3617;&#3641;&#3621;&#3621;&#3636;&#3586;&#3626;&#3636;&#3607;&#3608;&#3636;&#3660;&#3619;&#3641;&#3611;&#3616;&#3634;&#3614;.pdf" TargetMode="External" /><Relationship Id="rId1" Type="http://schemas.openxmlformats.org/officeDocument/2006/relationships/slideLayout" Target="../slideLayouts/slideLayout50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hyperlink" Target="&#3649;&#3610;&#3610;&#3615;&#3629;&#3619;&#3660;&#3617;&#3626;&#3635;&#3609;&#3633;&#3585;&#3614;&#3636;&#3617;&#3614;&#3660;_final_260764/PN03_&#3649;&#3610;&#3610;&#3618;&#3639;&#3609;&#3618;&#3633;&#3609;&#3619;&#3641;&#3611;&#3649;&#3610;&#3610;&#3648;&#3609;&#3639;&#3657;&#3629;&#3627;&#3634;&#3651;&#3609;&#3627;&#3609;&#3633;&#3591;&#3626;&#3639;&#3629;&#3648;&#3614;&#3639;&#3656;&#3629;&#3592;&#3633;.pdf" TargetMode="External" /><Relationship Id="rId1" Type="http://schemas.openxmlformats.org/officeDocument/2006/relationships/slideLayout" Target="../slideLayouts/slideLayout50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hyperlink" Target="&#3649;&#3610;&#3610;&#3615;&#3629;&#3619;&#3660;&#3617;&#3626;&#3635;&#3609;&#3633;&#3585;&#3614;&#3636;&#3617;&#3614;&#3660;_final_260764/PN04_&#3649;&#3610;&#3610;&#3618;&#3639;&#3609;&#3618;&#3633;&#3609;&#3619;&#3641;&#3611;&#3649;&#3610;&#3610;&#3627;&#3609;&#3633;&#3591;&#3626;&#3639;&#3629;&#3648;&#3614;&#3639;&#3656;&#3629;&#3626;&#3633;&#3656;&#3591;&#3612;&#3621;&#3636;&#3605;.pdf" TargetMode="External" /><Relationship Id="rId1" Type="http://schemas.openxmlformats.org/officeDocument/2006/relationships/slideLayout" Target="../slideLayouts/slideLayout50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hyperlink" Target="&#3649;&#3610;&#3610;&#3615;&#3629;&#3619;&#3660;&#3617;&#3626;&#3635;&#3609;&#3633;&#3585;&#3614;&#3636;&#3617;&#3614;&#3660;_final_260764/PN05_&#3627;&#3609;&#3633;&#3591;&#3626;&#3639;&#3629;&#3619;&#3633;&#3610;&#3619;&#3629;&#3591;&#3585;&#3634;&#3619;&#3605;&#3637;&#3614;&#3636;&#3617;&#3614;&#3660;&#3612;&#3621;&#3591;&#3634;&#3609;.pdf" TargetMode="External" /><Relationship Id="rId1" Type="http://schemas.openxmlformats.org/officeDocument/2006/relationships/slideLayout" Target="../slideLayouts/slideLayout50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30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50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9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39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9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9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39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39.xml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 /><Relationship Id="rId13" Type="http://schemas.openxmlformats.org/officeDocument/2006/relationships/image" Target="../media/image18.jpeg" /><Relationship Id="rId3" Type="http://schemas.openxmlformats.org/officeDocument/2006/relationships/image" Target="../media/image8.jpeg" /><Relationship Id="rId7" Type="http://schemas.openxmlformats.org/officeDocument/2006/relationships/image" Target="../media/image12.jpeg" /><Relationship Id="rId12" Type="http://schemas.openxmlformats.org/officeDocument/2006/relationships/image" Target="../media/image17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57.xml" /><Relationship Id="rId6" Type="http://schemas.openxmlformats.org/officeDocument/2006/relationships/image" Target="../media/image11.jpeg" /><Relationship Id="rId11" Type="http://schemas.openxmlformats.org/officeDocument/2006/relationships/image" Target="../media/image16.jpeg" /><Relationship Id="rId5" Type="http://schemas.openxmlformats.org/officeDocument/2006/relationships/image" Target="../media/image10.jpeg" /><Relationship Id="rId10" Type="http://schemas.openxmlformats.org/officeDocument/2006/relationships/image" Target="../media/image15.jpeg" /><Relationship Id="rId4" Type="http://schemas.openxmlformats.org/officeDocument/2006/relationships/image" Target="../media/image9.tiff" /><Relationship Id="rId9" Type="http://schemas.openxmlformats.org/officeDocument/2006/relationships/image" Target="../media/image14.jpeg" /><Relationship Id="rId14" Type="http://schemas.openxmlformats.org/officeDocument/2006/relationships/image" Target="../media/image19.jpeg" 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 /><Relationship Id="rId13" Type="http://schemas.openxmlformats.org/officeDocument/2006/relationships/image" Target="../media/image30.jpeg" /><Relationship Id="rId3" Type="http://schemas.openxmlformats.org/officeDocument/2006/relationships/image" Target="../media/image20.jpeg" /><Relationship Id="rId7" Type="http://schemas.openxmlformats.org/officeDocument/2006/relationships/image" Target="../media/image24.jpeg" /><Relationship Id="rId12" Type="http://schemas.openxmlformats.org/officeDocument/2006/relationships/image" Target="../media/image29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57.xml" /><Relationship Id="rId6" Type="http://schemas.openxmlformats.org/officeDocument/2006/relationships/image" Target="../media/image23.jpeg" /><Relationship Id="rId11" Type="http://schemas.openxmlformats.org/officeDocument/2006/relationships/image" Target="../media/image28.jpeg" /><Relationship Id="rId5" Type="http://schemas.openxmlformats.org/officeDocument/2006/relationships/image" Target="../media/image22.jpeg" /><Relationship Id="rId15" Type="http://schemas.openxmlformats.org/officeDocument/2006/relationships/image" Target="../media/image32.png" /><Relationship Id="rId10" Type="http://schemas.openxmlformats.org/officeDocument/2006/relationships/image" Target="../media/image27.jpeg" /><Relationship Id="rId4" Type="http://schemas.openxmlformats.org/officeDocument/2006/relationships/image" Target="../media/image21.jpeg" /><Relationship Id="rId9" Type="http://schemas.openxmlformats.org/officeDocument/2006/relationships/image" Target="../media/image26.jpeg" /><Relationship Id="rId14" Type="http://schemas.openxmlformats.org/officeDocument/2006/relationships/image" Target="../media/image31.png" 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 /><Relationship Id="rId3" Type="http://schemas.openxmlformats.org/officeDocument/2006/relationships/image" Target="../media/image33.jpeg" /><Relationship Id="rId7" Type="http://schemas.openxmlformats.org/officeDocument/2006/relationships/image" Target="../media/image37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57.xml" /><Relationship Id="rId6" Type="http://schemas.openxmlformats.org/officeDocument/2006/relationships/image" Target="../media/image36.jpeg" /><Relationship Id="rId11" Type="http://schemas.openxmlformats.org/officeDocument/2006/relationships/image" Target="../media/image41.jpeg" /><Relationship Id="rId5" Type="http://schemas.openxmlformats.org/officeDocument/2006/relationships/image" Target="../media/image35.jpeg" /><Relationship Id="rId10" Type="http://schemas.openxmlformats.org/officeDocument/2006/relationships/image" Target="../media/image40.jpg" /><Relationship Id="rId4" Type="http://schemas.openxmlformats.org/officeDocument/2006/relationships/image" Target="../media/image34.jpeg" /><Relationship Id="rId9" Type="http://schemas.openxmlformats.org/officeDocument/2006/relationships/image" Target="../media/image39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9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 /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9.xml" /><Relationship Id="rId5" Type="http://schemas.openxmlformats.org/officeDocument/2006/relationships/hyperlink" Target="&#3649;&#3610;&#3610;&#3615;&#3629;&#3619;&#3660;&#3617;&#3626;&#3635;&#3609;&#3633;&#3585;&#3614;&#3636;&#3617;&#3614;&#3660;_final_260764/mupress%20process_260764_editupd_&#3651;&#3594;&#3657;&#3651;&#3609;&#3585;&#3634;&#3619;&#3629;&#3610;&#3619;&#3617;29.pdf" TargetMode="External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9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9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9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3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6A3E69-A9F1-4434-8BA0-F51EA1C9497A}"/>
              </a:ext>
            </a:extLst>
          </p:cNvPr>
          <p:cNvSpPr/>
          <p:nvPr/>
        </p:nvSpPr>
        <p:spPr>
          <a:xfrm>
            <a:off x="1085851" y="2075712"/>
            <a:ext cx="10020300" cy="2332466"/>
          </a:xfrm>
          <a:prstGeom prst="rect">
            <a:avLst/>
          </a:prstGeom>
          <a:solidFill>
            <a:schemeClr val="bg1"/>
          </a:solidFill>
          <a:ln w="136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0527" y="2342069"/>
            <a:ext cx="9750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5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วิธีและประกาศที่เกี่ยวข้อง</a:t>
            </a:r>
          </a:p>
          <a:p>
            <a:pPr algn="ctr">
              <a:defRPr/>
            </a:pPr>
            <a:r>
              <a:rPr lang="th-TH" sz="5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ของสำนักพิมพ์มหาวิทยาลัยมหิดล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7467" y="4529384"/>
            <a:ext cx="40254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ผู้จัดการสำนักพิมพ์มหาวิทยาลัยมหิดล</a:t>
            </a:r>
          </a:p>
          <a:p>
            <a:pPr algn="r"/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ดร.สุวลักษณ์ สาธุมนัสพันธุ์</a:t>
            </a:r>
            <a:endParaRPr lang="th-TH" sz="2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15" y="88454"/>
            <a:ext cx="1588767" cy="74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9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3123938" y="1843761"/>
            <a:ext cx="2870221" cy="3022543"/>
            <a:chOff x="4258102" y="-1206806"/>
            <a:chExt cx="3349847" cy="3349847"/>
          </a:xfrm>
          <a:solidFill>
            <a:srgbClr val="F2D2B8"/>
          </a:solidFill>
        </p:grpSpPr>
        <p:grpSp>
          <p:nvGrpSpPr>
            <p:cNvPr id="21" name="Google Shape;537;p25"/>
            <p:cNvGrpSpPr/>
            <p:nvPr/>
          </p:nvGrpSpPr>
          <p:grpSpPr>
            <a:xfrm>
              <a:off x="4258102" y="-1206806"/>
              <a:ext cx="3349847" cy="3349847"/>
              <a:chOff x="3819485" y="1534324"/>
              <a:chExt cx="601462" cy="601462"/>
            </a:xfrm>
            <a:grpFill/>
          </p:grpSpPr>
          <p:sp>
            <p:nvSpPr>
              <p:cNvPr id="22" name="Google Shape;538;p25"/>
              <p:cNvSpPr/>
              <p:nvPr/>
            </p:nvSpPr>
            <p:spPr>
              <a:xfrm>
                <a:off x="3819485" y="1534324"/>
                <a:ext cx="601462" cy="601462"/>
              </a:xfrm>
              <a:custGeom>
                <a:avLst/>
                <a:gdLst/>
                <a:ahLst/>
                <a:cxnLst/>
                <a:rect l="l" t="t" r="r" b="b"/>
                <a:pathLst>
                  <a:path w="29183" h="29183" extrusionOk="0">
                    <a:moveTo>
                      <a:pt x="14586" y="1"/>
                    </a:moveTo>
                    <a:cubicBezTo>
                      <a:pt x="6525" y="1"/>
                      <a:pt x="1" y="6525"/>
                      <a:pt x="1" y="14586"/>
                    </a:cubicBezTo>
                    <a:cubicBezTo>
                      <a:pt x="1" y="22646"/>
                      <a:pt x="6525" y="29183"/>
                      <a:pt x="14586" y="29183"/>
                    </a:cubicBezTo>
                    <a:cubicBezTo>
                      <a:pt x="22647" y="29183"/>
                      <a:pt x="29183" y="22646"/>
                      <a:pt x="29183" y="14586"/>
                    </a:cubicBezTo>
                    <a:cubicBezTo>
                      <a:pt x="29183" y="6525"/>
                      <a:pt x="22647" y="1"/>
                      <a:pt x="145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Google Shape;542;p25"/>
              <p:cNvSpPr/>
              <p:nvPr/>
            </p:nvSpPr>
            <p:spPr>
              <a:xfrm>
                <a:off x="3851039" y="1557140"/>
                <a:ext cx="538353" cy="538372"/>
              </a:xfrm>
              <a:custGeom>
                <a:avLst/>
                <a:gdLst/>
                <a:ahLst/>
                <a:cxnLst/>
                <a:rect l="l" t="t" r="r" b="b"/>
                <a:pathLst>
                  <a:path w="29183" h="29184" extrusionOk="0">
                    <a:moveTo>
                      <a:pt x="14586" y="1"/>
                    </a:moveTo>
                    <a:cubicBezTo>
                      <a:pt x="6525" y="1"/>
                      <a:pt x="0" y="6537"/>
                      <a:pt x="0" y="14598"/>
                    </a:cubicBezTo>
                    <a:cubicBezTo>
                      <a:pt x="0" y="22647"/>
                      <a:pt x="6525" y="29183"/>
                      <a:pt x="14586" y="29183"/>
                    </a:cubicBezTo>
                    <a:cubicBezTo>
                      <a:pt x="22646" y="29183"/>
                      <a:pt x="29183" y="22647"/>
                      <a:pt x="29183" y="14598"/>
                    </a:cubicBezTo>
                    <a:cubicBezTo>
                      <a:pt x="29183" y="6537"/>
                      <a:pt x="22646" y="1"/>
                      <a:pt x="14586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 dirty="0"/>
              </a:p>
            </p:txBody>
          </p:sp>
        </p:grpSp>
        <p:sp>
          <p:nvSpPr>
            <p:cNvPr id="36" name="Google Shape;541;p25"/>
            <p:cNvSpPr txBox="1"/>
            <p:nvPr/>
          </p:nvSpPr>
          <p:spPr>
            <a:xfrm>
              <a:off x="4645359" y="-308081"/>
              <a:ext cx="2556588" cy="121648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4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2.</a:t>
              </a:r>
              <a:r>
                <a:rPr lang="th-TH" sz="24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การพิจารณาต้นฉบับ</a:t>
              </a:r>
            </a:p>
            <a:p>
              <a:pPr lvl="0" algn="ctr"/>
              <a:r>
                <a:rPr lang="th-TH" sz="24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และสนับสนุนการตีพิมพ์</a:t>
              </a:r>
            </a:p>
            <a:p>
              <a:pPr lvl="0" algn="ctr"/>
              <a:r>
                <a:rPr lang="en-US" sz="24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E-book</a:t>
              </a:r>
              <a:endParaRPr lang="th-TH" sz="2800" b="1" dirty="0">
                <a:solidFill>
                  <a:srgbClr val="434343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8477" y="1843760"/>
            <a:ext cx="2852664" cy="3022543"/>
            <a:chOff x="638425" y="1167916"/>
            <a:chExt cx="2527590" cy="2527674"/>
          </a:xfrm>
        </p:grpSpPr>
        <p:grpSp>
          <p:nvGrpSpPr>
            <p:cNvPr id="3" name="Google Shape;519;p25"/>
            <p:cNvGrpSpPr/>
            <p:nvPr/>
          </p:nvGrpSpPr>
          <p:grpSpPr>
            <a:xfrm>
              <a:off x="638425" y="1167916"/>
              <a:ext cx="2527590" cy="2527674"/>
              <a:chOff x="3243081" y="1188718"/>
              <a:chExt cx="601462" cy="601482"/>
            </a:xfrm>
          </p:grpSpPr>
          <p:sp>
            <p:nvSpPr>
              <p:cNvPr id="4" name="Google Shape;520;p25"/>
              <p:cNvSpPr/>
              <p:nvPr/>
            </p:nvSpPr>
            <p:spPr>
              <a:xfrm>
                <a:off x="3243081" y="1188718"/>
                <a:ext cx="601462" cy="601482"/>
              </a:xfrm>
              <a:custGeom>
                <a:avLst/>
                <a:gdLst/>
                <a:ahLst/>
                <a:cxnLst/>
                <a:rect l="l" t="t" r="r" b="b"/>
                <a:pathLst>
                  <a:path w="29183" h="29184" extrusionOk="0">
                    <a:moveTo>
                      <a:pt x="14586" y="1"/>
                    </a:moveTo>
                    <a:cubicBezTo>
                      <a:pt x="6525" y="1"/>
                      <a:pt x="0" y="6537"/>
                      <a:pt x="0" y="14598"/>
                    </a:cubicBezTo>
                    <a:cubicBezTo>
                      <a:pt x="0" y="22647"/>
                      <a:pt x="6525" y="29183"/>
                      <a:pt x="14586" y="29183"/>
                    </a:cubicBezTo>
                    <a:cubicBezTo>
                      <a:pt x="22646" y="29183"/>
                      <a:pt x="29183" y="22647"/>
                      <a:pt x="29183" y="14598"/>
                    </a:cubicBezTo>
                    <a:cubicBezTo>
                      <a:pt x="29183" y="6537"/>
                      <a:pt x="22646" y="1"/>
                      <a:pt x="14586" y="1"/>
                    </a:cubicBezTo>
                    <a:close/>
                  </a:path>
                </a:pathLst>
              </a:custGeom>
              <a:solidFill>
                <a:srgbClr val="A4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Google Shape;524;p25"/>
              <p:cNvSpPr/>
              <p:nvPr/>
            </p:nvSpPr>
            <p:spPr>
              <a:xfrm>
                <a:off x="3274628" y="1220272"/>
                <a:ext cx="538353" cy="538372"/>
              </a:xfrm>
              <a:custGeom>
                <a:avLst/>
                <a:gdLst/>
                <a:ahLst/>
                <a:cxnLst/>
                <a:rect l="l" t="t" r="r" b="b"/>
                <a:pathLst>
                  <a:path w="29183" h="29184" extrusionOk="0">
                    <a:moveTo>
                      <a:pt x="14586" y="1"/>
                    </a:moveTo>
                    <a:cubicBezTo>
                      <a:pt x="6525" y="1"/>
                      <a:pt x="0" y="6537"/>
                      <a:pt x="0" y="14598"/>
                    </a:cubicBezTo>
                    <a:cubicBezTo>
                      <a:pt x="0" y="22647"/>
                      <a:pt x="6525" y="29183"/>
                      <a:pt x="14586" y="29183"/>
                    </a:cubicBezTo>
                    <a:cubicBezTo>
                      <a:pt x="22646" y="29183"/>
                      <a:pt x="29183" y="22647"/>
                      <a:pt x="29183" y="14598"/>
                    </a:cubicBezTo>
                    <a:cubicBezTo>
                      <a:pt x="29183" y="6537"/>
                      <a:pt x="22646" y="1"/>
                      <a:pt x="1458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 dirty="0"/>
              </a:p>
            </p:txBody>
          </p:sp>
        </p:grpSp>
        <p:sp>
          <p:nvSpPr>
            <p:cNvPr id="37" name="Google Shape;523;p25"/>
            <p:cNvSpPr txBox="1"/>
            <p:nvPr/>
          </p:nvSpPr>
          <p:spPr>
            <a:xfrm>
              <a:off x="784440" y="2000243"/>
              <a:ext cx="2195989" cy="869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1.</a:t>
              </a:r>
              <a:r>
                <a:rPr lang="th-TH" sz="24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การรับต้นฉบับ</a:t>
              </a:r>
              <a:endParaRPr lang="en-US" sz="2400" b="1" dirty="0">
                <a:solidFill>
                  <a:srgbClr val="434343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(</a:t>
              </a:r>
              <a:r>
                <a:rPr lang="en-US" sz="24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2 </a:t>
              </a:r>
              <a:r>
                <a:rPr lang="th-TH" sz="24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สัปดาห์)</a:t>
              </a:r>
              <a:endParaRPr lang="th-TH" sz="2800" b="1" dirty="0">
                <a:solidFill>
                  <a:srgbClr val="434343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40130" y="1962314"/>
            <a:ext cx="2912720" cy="2903991"/>
            <a:chOff x="8259615" y="310428"/>
            <a:chExt cx="3349847" cy="3349847"/>
          </a:xfrm>
          <a:solidFill>
            <a:srgbClr val="E49D5C"/>
          </a:solidFill>
        </p:grpSpPr>
        <p:grpSp>
          <p:nvGrpSpPr>
            <p:cNvPr id="15" name="Google Shape;531;p25"/>
            <p:cNvGrpSpPr/>
            <p:nvPr/>
          </p:nvGrpSpPr>
          <p:grpSpPr>
            <a:xfrm>
              <a:off x="8259615" y="310428"/>
              <a:ext cx="3349847" cy="3349847"/>
              <a:chOff x="3833488" y="3252612"/>
              <a:chExt cx="601462" cy="601462"/>
            </a:xfrm>
            <a:grpFill/>
          </p:grpSpPr>
          <p:sp>
            <p:nvSpPr>
              <p:cNvPr id="16" name="Google Shape;532;p25"/>
              <p:cNvSpPr/>
              <p:nvPr/>
            </p:nvSpPr>
            <p:spPr>
              <a:xfrm>
                <a:off x="3833488" y="3252612"/>
                <a:ext cx="601462" cy="601462"/>
              </a:xfrm>
              <a:custGeom>
                <a:avLst/>
                <a:gdLst/>
                <a:ahLst/>
                <a:cxnLst/>
                <a:rect l="l" t="t" r="r" b="b"/>
                <a:pathLst>
                  <a:path w="29183" h="29183" extrusionOk="0">
                    <a:moveTo>
                      <a:pt x="14586" y="1"/>
                    </a:moveTo>
                    <a:cubicBezTo>
                      <a:pt x="6525" y="1"/>
                      <a:pt x="1" y="6525"/>
                      <a:pt x="1" y="14586"/>
                    </a:cubicBezTo>
                    <a:cubicBezTo>
                      <a:pt x="1" y="22646"/>
                      <a:pt x="6525" y="29183"/>
                      <a:pt x="14586" y="29183"/>
                    </a:cubicBezTo>
                    <a:cubicBezTo>
                      <a:pt x="22647" y="29183"/>
                      <a:pt x="29183" y="22646"/>
                      <a:pt x="29183" y="14586"/>
                    </a:cubicBezTo>
                    <a:cubicBezTo>
                      <a:pt x="29183" y="6525"/>
                      <a:pt x="22647" y="1"/>
                      <a:pt x="145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Google Shape;536;p25"/>
              <p:cNvSpPr/>
              <p:nvPr/>
            </p:nvSpPr>
            <p:spPr>
              <a:xfrm>
                <a:off x="3865051" y="3284163"/>
                <a:ext cx="538353" cy="538372"/>
              </a:xfrm>
              <a:custGeom>
                <a:avLst/>
                <a:gdLst/>
                <a:ahLst/>
                <a:cxnLst/>
                <a:rect l="l" t="t" r="r" b="b"/>
                <a:pathLst>
                  <a:path w="29183" h="29184" extrusionOk="0">
                    <a:moveTo>
                      <a:pt x="14586" y="1"/>
                    </a:moveTo>
                    <a:cubicBezTo>
                      <a:pt x="6525" y="1"/>
                      <a:pt x="0" y="6537"/>
                      <a:pt x="0" y="14598"/>
                    </a:cubicBezTo>
                    <a:cubicBezTo>
                      <a:pt x="0" y="22647"/>
                      <a:pt x="6525" y="29183"/>
                      <a:pt x="14586" y="29183"/>
                    </a:cubicBezTo>
                    <a:cubicBezTo>
                      <a:pt x="22646" y="29183"/>
                      <a:pt x="29183" y="22647"/>
                      <a:pt x="29183" y="14598"/>
                    </a:cubicBezTo>
                    <a:cubicBezTo>
                      <a:pt x="29183" y="6537"/>
                      <a:pt x="22646" y="1"/>
                      <a:pt x="14586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8" name="Google Shape;541;p25"/>
            <p:cNvSpPr txBox="1"/>
            <p:nvPr/>
          </p:nvSpPr>
          <p:spPr>
            <a:xfrm>
              <a:off x="8633604" y="1394025"/>
              <a:ext cx="2619258" cy="7076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400" b="1" dirty="0"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3.</a:t>
              </a:r>
              <a:r>
                <a:rPr lang="th-TH" sz="2400" b="1" dirty="0"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 การจัด </a:t>
              </a:r>
              <a:r>
                <a:rPr lang="en-US" sz="2400" b="1" dirty="0"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Layout&amp; Artwork</a:t>
              </a:r>
              <a:r>
                <a:rPr lang="th-TH" sz="2400" b="1" dirty="0"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และพิสูจน์อักษร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-2648488" y="351959"/>
            <a:ext cx="1219200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kern="0" dirty="0">
                <a:solidFill>
                  <a:schemeClr val="tx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ระยะเวลาการดำเนินการ ประมาณ </a:t>
            </a:r>
            <a:r>
              <a:rPr lang="en-US" sz="3600" b="1" kern="0" dirty="0">
                <a:solidFill>
                  <a:schemeClr val="tx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3600" b="1" kern="0" dirty="0">
                <a:solidFill>
                  <a:schemeClr val="tx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เดือน </a:t>
            </a:r>
            <a:r>
              <a:rPr lang="en-US" sz="3600" b="1" kern="0" dirty="0">
                <a:solidFill>
                  <a:schemeClr val="tx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1</a:t>
            </a:r>
            <a:r>
              <a:rPr lang="th-TH" sz="3600" b="1" kern="0" dirty="0">
                <a:solidFill>
                  <a:schemeClr val="tx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เล่ม</a:t>
            </a:r>
          </a:p>
        </p:txBody>
      </p:sp>
      <p:sp>
        <p:nvSpPr>
          <p:cNvPr id="2" name="Rectangle 1"/>
          <p:cNvSpPr/>
          <p:nvPr/>
        </p:nvSpPr>
        <p:spPr>
          <a:xfrm>
            <a:off x="3991573" y="3655860"/>
            <a:ext cx="1151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kern="0" dirty="0">
                <a:solidFill>
                  <a:schemeClr val="tx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(3-4 </a:t>
            </a:r>
            <a:r>
              <a:rPr lang="th-TH" sz="2400" b="1" kern="0" dirty="0">
                <a:solidFill>
                  <a:schemeClr val="tx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  <a:r>
              <a:rPr lang="en-US" sz="2400" b="1" kern="0" dirty="0">
                <a:solidFill>
                  <a:schemeClr val="tx2">
                    <a:lumMod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kern="0" dirty="0">
              <a:solidFill>
                <a:schemeClr val="tx2">
                  <a:lumMod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6361" y="3572007"/>
            <a:ext cx="965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kern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(3 </a:t>
            </a:r>
            <a:r>
              <a:rPr lang="th-TH" sz="2400" b="1" kern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  <a:r>
              <a:rPr lang="en-US" sz="2400" b="1" kern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kern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24" y="0"/>
            <a:ext cx="1446963" cy="67854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351959"/>
            <a:ext cx="117441" cy="699567"/>
          </a:xfrm>
          <a:prstGeom prst="rect">
            <a:avLst/>
          </a:prstGeom>
          <a:solidFill>
            <a:srgbClr val="A6B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oogle Shape;532;p25">
            <a:extLst>
              <a:ext uri="{FF2B5EF4-FFF2-40B4-BE49-F238E27FC236}">
                <a16:creationId xmlns:a16="http://schemas.microsoft.com/office/drawing/2014/main" id="{EFAE23A6-AB41-443B-BED4-8B6EEAE31BE1}"/>
              </a:ext>
            </a:extLst>
          </p:cNvPr>
          <p:cNvSpPr/>
          <p:nvPr/>
        </p:nvSpPr>
        <p:spPr>
          <a:xfrm>
            <a:off x="9226814" y="1962314"/>
            <a:ext cx="2870221" cy="2903991"/>
          </a:xfrm>
          <a:custGeom>
            <a:avLst/>
            <a:gdLst/>
            <a:ahLst/>
            <a:cxnLst/>
            <a:rect l="l" t="t" r="r" b="b"/>
            <a:pathLst>
              <a:path w="29183" h="29183" extrusionOk="0">
                <a:moveTo>
                  <a:pt x="14586" y="1"/>
                </a:moveTo>
                <a:cubicBezTo>
                  <a:pt x="6525" y="1"/>
                  <a:pt x="1" y="6525"/>
                  <a:pt x="1" y="14586"/>
                </a:cubicBezTo>
                <a:cubicBezTo>
                  <a:pt x="1" y="22646"/>
                  <a:pt x="6525" y="29183"/>
                  <a:pt x="14586" y="29183"/>
                </a:cubicBezTo>
                <a:cubicBezTo>
                  <a:pt x="22647" y="29183"/>
                  <a:pt x="29183" y="22646"/>
                  <a:pt x="29183" y="14586"/>
                </a:cubicBezTo>
                <a:cubicBezTo>
                  <a:pt x="29183" y="6525"/>
                  <a:pt x="22647" y="1"/>
                  <a:pt x="14586" y="1"/>
                </a:cubicBezTo>
                <a:close/>
              </a:path>
            </a:pathLst>
          </a:custGeom>
          <a:solidFill>
            <a:srgbClr val="C1D9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</a:endParaRPr>
          </a:p>
        </p:txBody>
      </p:sp>
      <p:sp>
        <p:nvSpPr>
          <p:cNvPr id="30" name="Google Shape;536;p25">
            <a:extLst>
              <a:ext uri="{FF2B5EF4-FFF2-40B4-BE49-F238E27FC236}">
                <a16:creationId xmlns:a16="http://schemas.microsoft.com/office/drawing/2014/main" id="{24D9267C-3524-447A-99DC-A7ABF61B7BBB}"/>
              </a:ext>
            </a:extLst>
          </p:cNvPr>
          <p:cNvSpPr/>
          <p:nvPr/>
        </p:nvSpPr>
        <p:spPr>
          <a:xfrm>
            <a:off x="9366665" y="2129121"/>
            <a:ext cx="2569060" cy="2583224"/>
          </a:xfrm>
          <a:custGeom>
            <a:avLst/>
            <a:gdLst/>
            <a:ahLst/>
            <a:cxnLst/>
            <a:rect l="l" t="t" r="r" b="b"/>
            <a:pathLst>
              <a:path w="29183" h="29184" extrusionOk="0">
                <a:moveTo>
                  <a:pt x="14586" y="1"/>
                </a:moveTo>
                <a:cubicBezTo>
                  <a:pt x="6525" y="1"/>
                  <a:pt x="0" y="6537"/>
                  <a:pt x="0" y="14598"/>
                </a:cubicBezTo>
                <a:cubicBezTo>
                  <a:pt x="0" y="22647"/>
                  <a:pt x="6525" y="29183"/>
                  <a:pt x="14586" y="29183"/>
                </a:cubicBezTo>
                <a:cubicBezTo>
                  <a:pt x="22646" y="29183"/>
                  <a:pt x="29183" y="22647"/>
                  <a:pt x="29183" y="14598"/>
                </a:cubicBezTo>
                <a:cubicBezTo>
                  <a:pt x="29183" y="6537"/>
                  <a:pt x="22646" y="1"/>
                  <a:pt x="14586" y="1"/>
                </a:cubicBezTo>
                <a:close/>
              </a:path>
            </a:pathLst>
          </a:custGeom>
          <a:solidFill>
            <a:srgbClr val="C1D9D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</a:endParaRPr>
          </a:p>
        </p:txBody>
      </p:sp>
      <p:sp>
        <p:nvSpPr>
          <p:cNvPr id="31" name="Google Shape;541;p25">
            <a:extLst>
              <a:ext uri="{FF2B5EF4-FFF2-40B4-BE49-F238E27FC236}">
                <a16:creationId xmlns:a16="http://schemas.microsoft.com/office/drawing/2014/main" id="{FA2DF73B-166B-4EB4-B645-B7F16F7DA28A}"/>
              </a:ext>
            </a:extLst>
          </p:cNvPr>
          <p:cNvSpPr txBox="1"/>
          <p:nvPr/>
        </p:nvSpPr>
        <p:spPr>
          <a:xfrm>
            <a:off x="9641721" y="2644675"/>
            <a:ext cx="2040206" cy="1233594"/>
          </a:xfrm>
          <a:prstGeom prst="rect">
            <a:avLst/>
          </a:prstGeom>
          <a:solidFill>
            <a:srgbClr val="C1D9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4.</a:t>
            </a:r>
            <a:r>
              <a:rPr lang="th-TH" sz="2400" b="1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 การจัดพิมพ์</a:t>
            </a:r>
            <a:endParaRPr lang="en-US" sz="2400" b="1" dirty="0"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  <a:p>
            <a:pPr algn="ctr"/>
            <a:r>
              <a:rPr lang="th-TH" sz="2400" b="1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และเผยแพร่</a:t>
            </a:r>
            <a:endParaRPr lang="en-US" sz="2400" b="1" dirty="0"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  <a:p>
            <a:pPr algn="ctr"/>
            <a:r>
              <a:rPr lang="th-TH" sz="2400" b="1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ในรูปแบบ </a:t>
            </a:r>
            <a:r>
              <a:rPr lang="en-US" sz="2400" b="1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E-Book</a:t>
            </a:r>
            <a:endParaRPr lang="th-TH" sz="2000" b="1" dirty="0"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9575AF-C15D-40DE-87F6-16BA3057CE91}"/>
              </a:ext>
            </a:extLst>
          </p:cNvPr>
          <p:cNvSpPr/>
          <p:nvPr/>
        </p:nvSpPr>
        <p:spPr>
          <a:xfrm>
            <a:off x="10143491" y="3806685"/>
            <a:ext cx="1144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kern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(3 </a:t>
            </a:r>
            <a:r>
              <a:rPr lang="th-TH" sz="2400" b="1" kern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</a:t>
            </a:r>
            <a:r>
              <a:rPr lang="en-US" sz="2400" b="1" kern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kern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206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821374" cy="30522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th-T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24" y="0"/>
            <a:ext cx="1446963" cy="678541"/>
          </a:xfrm>
          <a:prstGeom prst="rect">
            <a:avLst/>
          </a:prstGeom>
        </p:spPr>
      </p:pic>
      <p:grpSp>
        <p:nvGrpSpPr>
          <p:cNvPr id="19" name="Google Shape;1475;p41">
            <a:extLst>
              <a:ext uri="{FF2B5EF4-FFF2-40B4-BE49-F238E27FC236}">
                <a16:creationId xmlns:a16="http://schemas.microsoft.com/office/drawing/2014/main" id="{B792EF5E-5FA0-45A3-B824-DF2C82FDBB4F}"/>
              </a:ext>
            </a:extLst>
          </p:cNvPr>
          <p:cNvGrpSpPr/>
          <p:nvPr/>
        </p:nvGrpSpPr>
        <p:grpSpPr>
          <a:xfrm>
            <a:off x="3918971" y="74024"/>
            <a:ext cx="6796953" cy="1676741"/>
            <a:chOff x="3491125" y="620800"/>
            <a:chExt cx="4405451" cy="861662"/>
          </a:xfrm>
        </p:grpSpPr>
        <p:sp>
          <p:nvSpPr>
            <p:cNvPr id="25" name="Google Shape;1476;p41">
              <a:extLst>
                <a:ext uri="{FF2B5EF4-FFF2-40B4-BE49-F238E27FC236}">
                  <a16:creationId xmlns:a16="http://schemas.microsoft.com/office/drawing/2014/main" id="{235023C5-BEB5-4B1D-8A57-A42736F121EC}"/>
                </a:ext>
              </a:extLst>
            </p:cNvPr>
            <p:cNvSpPr/>
            <p:nvPr/>
          </p:nvSpPr>
          <p:spPr>
            <a:xfrm>
              <a:off x="3491125" y="620800"/>
              <a:ext cx="684972" cy="861662"/>
            </a:xfrm>
            <a:custGeom>
              <a:avLst/>
              <a:gdLst/>
              <a:ahLst/>
              <a:cxnLst/>
              <a:rect l="l" t="t" r="r" b="b"/>
              <a:pathLst>
                <a:path w="24051" h="30255" extrusionOk="0">
                  <a:moveTo>
                    <a:pt x="12025" y="0"/>
                  </a:moveTo>
                  <a:lnTo>
                    <a:pt x="0" y="6942"/>
                  </a:lnTo>
                  <a:lnTo>
                    <a:pt x="0" y="30254"/>
                  </a:lnTo>
                  <a:lnTo>
                    <a:pt x="24051" y="30254"/>
                  </a:lnTo>
                  <a:lnTo>
                    <a:pt x="24051" y="6942"/>
                  </a:lnTo>
                  <a:lnTo>
                    <a:pt x="12025" y="0"/>
                  </a:lnTo>
                  <a:close/>
                </a:path>
              </a:pathLst>
            </a:custGeom>
            <a:solidFill>
              <a:srgbClr val="A4C2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en" sz="3600" kern="0" dirty="0">
                  <a:solidFill>
                    <a:srgbClr val="FFFFFF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1</a:t>
              </a:r>
              <a:endParaRPr sz="20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  <p:sp>
          <p:nvSpPr>
            <p:cNvPr id="26" name="Google Shape;1477;p41">
              <a:extLst>
                <a:ext uri="{FF2B5EF4-FFF2-40B4-BE49-F238E27FC236}">
                  <a16:creationId xmlns:a16="http://schemas.microsoft.com/office/drawing/2014/main" id="{D0FEAD55-0F9E-4F43-A845-637F9D8961A7}"/>
                </a:ext>
              </a:extLst>
            </p:cNvPr>
            <p:cNvSpPr/>
            <p:nvPr/>
          </p:nvSpPr>
          <p:spPr>
            <a:xfrm>
              <a:off x="3690169" y="1067047"/>
              <a:ext cx="485926" cy="415409"/>
            </a:xfrm>
            <a:custGeom>
              <a:avLst/>
              <a:gdLst/>
              <a:ahLst/>
              <a:cxnLst/>
              <a:rect l="l" t="t" r="r" b="b"/>
              <a:pathLst>
                <a:path w="17062" h="14586" extrusionOk="0">
                  <a:moveTo>
                    <a:pt x="17062" y="0"/>
                  </a:moveTo>
                  <a:lnTo>
                    <a:pt x="0" y="14585"/>
                  </a:lnTo>
                  <a:lnTo>
                    <a:pt x="17062" y="14585"/>
                  </a:lnTo>
                  <a:lnTo>
                    <a:pt x="1706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478;p41">
              <a:extLst>
                <a:ext uri="{FF2B5EF4-FFF2-40B4-BE49-F238E27FC236}">
                  <a16:creationId xmlns:a16="http://schemas.microsoft.com/office/drawing/2014/main" id="{667ABF0C-49E8-4512-B9F0-48911AE3E43F}"/>
                </a:ext>
              </a:extLst>
            </p:cNvPr>
            <p:cNvSpPr/>
            <p:nvPr/>
          </p:nvSpPr>
          <p:spPr>
            <a:xfrm>
              <a:off x="4116055" y="720137"/>
              <a:ext cx="3780521" cy="672128"/>
            </a:xfrm>
            <a:custGeom>
              <a:avLst/>
              <a:gdLst/>
              <a:ahLst/>
              <a:cxnLst/>
              <a:rect l="l" t="t" r="r" b="b"/>
              <a:pathLst>
                <a:path w="132743" h="23600" extrusionOk="0">
                  <a:moveTo>
                    <a:pt x="9585" y="1"/>
                  </a:moveTo>
                  <a:lnTo>
                    <a:pt x="0" y="16610"/>
                  </a:lnTo>
                  <a:lnTo>
                    <a:pt x="2322" y="23599"/>
                  </a:lnTo>
                  <a:lnTo>
                    <a:pt x="119896" y="23599"/>
                  </a:lnTo>
                  <a:lnTo>
                    <a:pt x="132743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487667" tIns="243833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479;p41">
              <a:extLst>
                <a:ext uri="{FF2B5EF4-FFF2-40B4-BE49-F238E27FC236}">
                  <a16:creationId xmlns:a16="http://schemas.microsoft.com/office/drawing/2014/main" id="{DD01EF76-0D6B-400D-AD73-B5E49F61A9CE}"/>
                </a:ext>
              </a:extLst>
            </p:cNvPr>
            <p:cNvSpPr/>
            <p:nvPr/>
          </p:nvSpPr>
          <p:spPr>
            <a:xfrm>
              <a:off x="4359841" y="720137"/>
              <a:ext cx="3536732" cy="672128"/>
            </a:xfrm>
            <a:custGeom>
              <a:avLst/>
              <a:gdLst/>
              <a:ahLst/>
              <a:cxnLst/>
              <a:rect l="l" t="t" r="r" b="b"/>
              <a:pathLst>
                <a:path w="124183" h="23600" extrusionOk="0">
                  <a:moveTo>
                    <a:pt x="1025" y="1"/>
                  </a:moveTo>
                  <a:lnTo>
                    <a:pt x="1" y="1775"/>
                  </a:lnTo>
                  <a:lnTo>
                    <a:pt x="120385" y="1775"/>
                  </a:lnTo>
                  <a:lnTo>
                    <a:pt x="108645" y="23599"/>
                  </a:lnTo>
                  <a:lnTo>
                    <a:pt x="111336" y="23599"/>
                  </a:lnTo>
                  <a:lnTo>
                    <a:pt x="124183" y="1"/>
                  </a:lnTo>
                  <a:close/>
                </a:path>
              </a:pathLst>
            </a:custGeom>
            <a:solidFill>
              <a:srgbClr val="A4C2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480;p41">
              <a:extLst>
                <a:ext uri="{FF2B5EF4-FFF2-40B4-BE49-F238E27FC236}">
                  <a16:creationId xmlns:a16="http://schemas.microsoft.com/office/drawing/2014/main" id="{3D13A2AA-F30C-4717-9BF4-3C6463D3AE6F}"/>
                </a:ext>
              </a:extLst>
            </p:cNvPr>
            <p:cNvSpPr/>
            <p:nvPr/>
          </p:nvSpPr>
          <p:spPr>
            <a:xfrm>
              <a:off x="3914618" y="1161262"/>
              <a:ext cx="2198684" cy="315729"/>
            </a:xfrm>
            <a:custGeom>
              <a:avLst/>
              <a:gdLst/>
              <a:ahLst/>
              <a:cxnLst/>
              <a:rect l="l" t="t" r="r" b="b"/>
              <a:pathLst>
                <a:path w="77201" h="11086" extrusionOk="0">
                  <a:moveTo>
                    <a:pt x="6335" y="0"/>
                  </a:moveTo>
                  <a:lnTo>
                    <a:pt x="1" y="11085"/>
                  </a:lnTo>
                  <a:lnTo>
                    <a:pt x="71129" y="11085"/>
                  </a:lnTo>
                  <a:lnTo>
                    <a:pt x="77201" y="0"/>
                  </a:lnTo>
                  <a:close/>
                </a:path>
              </a:pathLst>
            </a:custGeom>
            <a:solidFill>
              <a:srgbClr val="A4C2CF"/>
            </a:solidFill>
            <a:ln>
              <a:noFill/>
            </a:ln>
          </p:spPr>
          <p:txBody>
            <a:bodyPr spcFirstLastPara="1" wrap="square" lIns="487667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-US" sz="2400" b="1" kern="0" dirty="0">
                  <a:solidFill>
                    <a:srgbClr val="FFFF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PN01</a:t>
              </a:r>
              <a:endParaRPr lang="th-TH" sz="24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th-TH" sz="2400" b="1" kern="0" dirty="0">
                  <a:solidFill>
                    <a:srgbClr val="FFFF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    +1-1</a:t>
              </a:r>
              <a:r>
                <a:rPr lang="en-US" sz="2400" b="1" kern="0" dirty="0">
                  <a:solidFill>
                    <a:srgbClr val="FFFF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&amp;</a:t>
              </a:r>
              <a:r>
                <a:rPr lang="th-TH" sz="2400" b="1" kern="0" dirty="0">
                  <a:solidFill>
                    <a:srgbClr val="FFFF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1-2</a:t>
              </a:r>
              <a:endParaRPr sz="24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</p:grpSp>
      <p:grpSp>
        <p:nvGrpSpPr>
          <p:cNvPr id="30" name="Google Shape;1487;p41">
            <a:extLst>
              <a:ext uri="{FF2B5EF4-FFF2-40B4-BE49-F238E27FC236}">
                <a16:creationId xmlns:a16="http://schemas.microsoft.com/office/drawing/2014/main" id="{8886B491-71CB-4E53-BB3B-03DFF85B3C78}"/>
              </a:ext>
            </a:extLst>
          </p:cNvPr>
          <p:cNvGrpSpPr/>
          <p:nvPr/>
        </p:nvGrpSpPr>
        <p:grpSpPr>
          <a:xfrm>
            <a:off x="3918972" y="1761043"/>
            <a:ext cx="6872408" cy="1291264"/>
            <a:chOff x="3491125" y="2647495"/>
            <a:chExt cx="4405451" cy="861662"/>
          </a:xfrm>
        </p:grpSpPr>
        <p:sp>
          <p:nvSpPr>
            <p:cNvPr id="31" name="Google Shape;1488;p41">
              <a:extLst>
                <a:ext uri="{FF2B5EF4-FFF2-40B4-BE49-F238E27FC236}">
                  <a16:creationId xmlns:a16="http://schemas.microsoft.com/office/drawing/2014/main" id="{6B9FB457-7996-44F4-B0F7-E8D90D0166AD}"/>
                </a:ext>
              </a:extLst>
            </p:cNvPr>
            <p:cNvSpPr/>
            <p:nvPr/>
          </p:nvSpPr>
          <p:spPr>
            <a:xfrm>
              <a:off x="3491125" y="2647495"/>
              <a:ext cx="684972" cy="861662"/>
            </a:xfrm>
            <a:custGeom>
              <a:avLst/>
              <a:gdLst/>
              <a:ahLst/>
              <a:cxnLst/>
              <a:rect l="l" t="t" r="r" b="b"/>
              <a:pathLst>
                <a:path w="24051" h="30255" extrusionOk="0">
                  <a:moveTo>
                    <a:pt x="12025" y="1"/>
                  </a:moveTo>
                  <a:lnTo>
                    <a:pt x="0" y="6954"/>
                  </a:lnTo>
                  <a:lnTo>
                    <a:pt x="0" y="30255"/>
                  </a:lnTo>
                  <a:lnTo>
                    <a:pt x="24051" y="30255"/>
                  </a:lnTo>
                  <a:lnTo>
                    <a:pt x="24051" y="6954"/>
                  </a:lnTo>
                  <a:lnTo>
                    <a:pt x="12025" y="1"/>
                  </a:lnTo>
                  <a:close/>
                </a:path>
              </a:pathLst>
            </a:custGeom>
            <a:solidFill>
              <a:srgbClr val="F2D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th-TH" sz="3600" kern="0" dirty="0">
                  <a:solidFill>
                    <a:srgbClr val="FFFFFF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2</a:t>
              </a:r>
              <a:endParaRPr sz="20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  <p:sp>
          <p:nvSpPr>
            <p:cNvPr id="32" name="Google Shape;1489;p41">
              <a:extLst>
                <a:ext uri="{FF2B5EF4-FFF2-40B4-BE49-F238E27FC236}">
                  <a16:creationId xmlns:a16="http://schemas.microsoft.com/office/drawing/2014/main" id="{4ABA7BB8-CC6F-4369-8927-391EF95ED845}"/>
                </a:ext>
              </a:extLst>
            </p:cNvPr>
            <p:cNvSpPr/>
            <p:nvPr/>
          </p:nvSpPr>
          <p:spPr>
            <a:xfrm>
              <a:off x="3690169" y="3093742"/>
              <a:ext cx="485926" cy="415409"/>
            </a:xfrm>
            <a:custGeom>
              <a:avLst/>
              <a:gdLst/>
              <a:ahLst/>
              <a:cxnLst/>
              <a:rect l="l" t="t" r="r" b="b"/>
              <a:pathLst>
                <a:path w="17062" h="14586" extrusionOk="0">
                  <a:moveTo>
                    <a:pt x="17062" y="1"/>
                  </a:moveTo>
                  <a:lnTo>
                    <a:pt x="0" y="14586"/>
                  </a:lnTo>
                  <a:lnTo>
                    <a:pt x="17062" y="14586"/>
                  </a:lnTo>
                  <a:lnTo>
                    <a:pt x="17062" y="1"/>
                  </a:lnTo>
                  <a:close/>
                </a:path>
              </a:pathLst>
            </a:custGeom>
            <a:solidFill>
              <a:srgbClr val="E49D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490;p41">
              <a:extLst>
                <a:ext uri="{FF2B5EF4-FFF2-40B4-BE49-F238E27FC236}">
                  <a16:creationId xmlns:a16="http://schemas.microsoft.com/office/drawing/2014/main" id="{79121B5B-B8C2-4C5F-B12E-5EE77AB34340}"/>
                </a:ext>
              </a:extLst>
            </p:cNvPr>
            <p:cNvSpPr/>
            <p:nvPr/>
          </p:nvSpPr>
          <p:spPr>
            <a:xfrm>
              <a:off x="4116055" y="2746860"/>
              <a:ext cx="3780521" cy="672100"/>
            </a:xfrm>
            <a:custGeom>
              <a:avLst/>
              <a:gdLst/>
              <a:ahLst/>
              <a:cxnLst/>
              <a:rect l="l" t="t" r="r" b="b"/>
              <a:pathLst>
                <a:path w="132743" h="23599" extrusionOk="0">
                  <a:moveTo>
                    <a:pt x="9585" y="0"/>
                  </a:moveTo>
                  <a:lnTo>
                    <a:pt x="0" y="16610"/>
                  </a:lnTo>
                  <a:lnTo>
                    <a:pt x="2322" y="23599"/>
                  </a:lnTo>
                  <a:lnTo>
                    <a:pt x="119896" y="23599"/>
                  </a:lnTo>
                  <a:lnTo>
                    <a:pt x="13274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487667" tIns="243833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endParaRPr sz="1600" kern="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" name="Google Shape;1491;p41">
              <a:extLst>
                <a:ext uri="{FF2B5EF4-FFF2-40B4-BE49-F238E27FC236}">
                  <a16:creationId xmlns:a16="http://schemas.microsoft.com/office/drawing/2014/main" id="{A79BF81D-6306-4CA8-8160-2D938FCC98D8}"/>
                </a:ext>
              </a:extLst>
            </p:cNvPr>
            <p:cNvSpPr/>
            <p:nvPr/>
          </p:nvSpPr>
          <p:spPr>
            <a:xfrm>
              <a:off x="4359841" y="2746860"/>
              <a:ext cx="3536732" cy="672100"/>
            </a:xfrm>
            <a:custGeom>
              <a:avLst/>
              <a:gdLst/>
              <a:ahLst/>
              <a:cxnLst/>
              <a:rect l="l" t="t" r="r" b="b"/>
              <a:pathLst>
                <a:path w="124183" h="23599" extrusionOk="0">
                  <a:moveTo>
                    <a:pt x="1025" y="0"/>
                  </a:moveTo>
                  <a:lnTo>
                    <a:pt x="1" y="1786"/>
                  </a:lnTo>
                  <a:lnTo>
                    <a:pt x="120385" y="1786"/>
                  </a:lnTo>
                  <a:lnTo>
                    <a:pt x="108645" y="23599"/>
                  </a:lnTo>
                  <a:lnTo>
                    <a:pt x="111336" y="23599"/>
                  </a:lnTo>
                  <a:lnTo>
                    <a:pt x="124183" y="0"/>
                  </a:lnTo>
                  <a:close/>
                </a:path>
              </a:pathLst>
            </a:custGeom>
            <a:solidFill>
              <a:srgbClr val="F2D2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492;p41">
              <a:extLst>
                <a:ext uri="{FF2B5EF4-FFF2-40B4-BE49-F238E27FC236}">
                  <a16:creationId xmlns:a16="http://schemas.microsoft.com/office/drawing/2014/main" id="{898235D1-37E3-4773-9746-A3CCC70264B7}"/>
                </a:ext>
              </a:extLst>
            </p:cNvPr>
            <p:cNvSpPr/>
            <p:nvPr/>
          </p:nvSpPr>
          <p:spPr>
            <a:xfrm>
              <a:off x="3914618" y="3193420"/>
              <a:ext cx="2198684" cy="315729"/>
            </a:xfrm>
            <a:custGeom>
              <a:avLst/>
              <a:gdLst/>
              <a:ahLst/>
              <a:cxnLst/>
              <a:rect l="l" t="t" r="r" b="b"/>
              <a:pathLst>
                <a:path w="77201" h="11086" extrusionOk="0">
                  <a:moveTo>
                    <a:pt x="6335" y="1"/>
                  </a:moveTo>
                  <a:lnTo>
                    <a:pt x="1" y="11086"/>
                  </a:lnTo>
                  <a:lnTo>
                    <a:pt x="71129" y="11086"/>
                  </a:lnTo>
                  <a:lnTo>
                    <a:pt x="77201" y="1"/>
                  </a:lnTo>
                  <a:close/>
                </a:path>
              </a:pathLst>
            </a:custGeom>
            <a:solidFill>
              <a:srgbClr val="F2D2B8"/>
            </a:solidFill>
            <a:ln>
              <a:noFill/>
            </a:ln>
          </p:spPr>
          <p:txBody>
            <a:bodyPr spcFirstLastPara="1" wrap="square" lIns="487667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-US" sz="2400" b="1" kern="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PN002</a:t>
              </a:r>
              <a:endParaRPr sz="2400" b="1" kern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</p:grpSp>
      <p:grpSp>
        <p:nvGrpSpPr>
          <p:cNvPr id="37" name="Google Shape;1493;p41">
            <a:extLst>
              <a:ext uri="{FF2B5EF4-FFF2-40B4-BE49-F238E27FC236}">
                <a16:creationId xmlns:a16="http://schemas.microsoft.com/office/drawing/2014/main" id="{ACF114F2-B689-4386-881B-F9CF0C58ABAF}"/>
              </a:ext>
            </a:extLst>
          </p:cNvPr>
          <p:cNvGrpSpPr/>
          <p:nvPr/>
        </p:nvGrpSpPr>
        <p:grpSpPr>
          <a:xfrm>
            <a:off x="3933855" y="3093962"/>
            <a:ext cx="6796957" cy="1230174"/>
            <a:chOff x="3491125" y="3661027"/>
            <a:chExt cx="4405450" cy="861662"/>
          </a:xfrm>
        </p:grpSpPr>
        <p:sp>
          <p:nvSpPr>
            <p:cNvPr id="38" name="Google Shape;1494;p41">
              <a:extLst>
                <a:ext uri="{FF2B5EF4-FFF2-40B4-BE49-F238E27FC236}">
                  <a16:creationId xmlns:a16="http://schemas.microsoft.com/office/drawing/2014/main" id="{B190BDBC-FF75-4AA0-9D57-4B2EFF356B57}"/>
                </a:ext>
              </a:extLst>
            </p:cNvPr>
            <p:cNvSpPr/>
            <p:nvPr/>
          </p:nvSpPr>
          <p:spPr>
            <a:xfrm>
              <a:off x="3491125" y="3661027"/>
              <a:ext cx="684972" cy="861662"/>
            </a:xfrm>
            <a:custGeom>
              <a:avLst/>
              <a:gdLst/>
              <a:ahLst/>
              <a:cxnLst/>
              <a:rect l="l" t="t" r="r" b="b"/>
              <a:pathLst>
                <a:path w="24051" h="30255" extrusionOk="0">
                  <a:moveTo>
                    <a:pt x="12025" y="1"/>
                  </a:moveTo>
                  <a:lnTo>
                    <a:pt x="0" y="6942"/>
                  </a:lnTo>
                  <a:lnTo>
                    <a:pt x="0" y="30254"/>
                  </a:lnTo>
                  <a:lnTo>
                    <a:pt x="24051" y="30254"/>
                  </a:lnTo>
                  <a:lnTo>
                    <a:pt x="24051" y="6942"/>
                  </a:lnTo>
                  <a:lnTo>
                    <a:pt x="12025" y="1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th-TH" sz="3600" kern="0" dirty="0">
                  <a:solidFill>
                    <a:srgbClr val="FFFFFF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3</a:t>
              </a:r>
              <a:endParaRPr sz="20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  <p:sp>
          <p:nvSpPr>
            <p:cNvPr id="39" name="Google Shape;1495;p41">
              <a:extLst>
                <a:ext uri="{FF2B5EF4-FFF2-40B4-BE49-F238E27FC236}">
                  <a16:creationId xmlns:a16="http://schemas.microsoft.com/office/drawing/2014/main" id="{31604F85-1D4D-4EE7-8FFF-5C7D07EBB038}"/>
                </a:ext>
              </a:extLst>
            </p:cNvPr>
            <p:cNvSpPr/>
            <p:nvPr/>
          </p:nvSpPr>
          <p:spPr>
            <a:xfrm>
              <a:off x="3690169" y="4107274"/>
              <a:ext cx="485926" cy="415409"/>
            </a:xfrm>
            <a:custGeom>
              <a:avLst/>
              <a:gdLst/>
              <a:ahLst/>
              <a:cxnLst/>
              <a:rect l="l" t="t" r="r" b="b"/>
              <a:pathLst>
                <a:path w="17062" h="14586" extrusionOk="0">
                  <a:moveTo>
                    <a:pt x="17062" y="0"/>
                  </a:moveTo>
                  <a:lnTo>
                    <a:pt x="0" y="14585"/>
                  </a:lnTo>
                  <a:lnTo>
                    <a:pt x="17062" y="14585"/>
                  </a:lnTo>
                  <a:lnTo>
                    <a:pt x="17062" y="0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496;p41">
              <a:extLst>
                <a:ext uri="{FF2B5EF4-FFF2-40B4-BE49-F238E27FC236}">
                  <a16:creationId xmlns:a16="http://schemas.microsoft.com/office/drawing/2014/main" id="{97B416D7-CE07-49AF-9AEB-EAD4F32CA0BB}"/>
                </a:ext>
              </a:extLst>
            </p:cNvPr>
            <p:cNvSpPr/>
            <p:nvPr/>
          </p:nvSpPr>
          <p:spPr>
            <a:xfrm>
              <a:off x="4116055" y="3760393"/>
              <a:ext cx="3780521" cy="672100"/>
            </a:xfrm>
            <a:custGeom>
              <a:avLst/>
              <a:gdLst/>
              <a:ahLst/>
              <a:cxnLst/>
              <a:rect l="l" t="t" r="r" b="b"/>
              <a:pathLst>
                <a:path w="132743" h="23599" extrusionOk="0">
                  <a:moveTo>
                    <a:pt x="9585" y="0"/>
                  </a:moveTo>
                  <a:lnTo>
                    <a:pt x="0" y="16597"/>
                  </a:lnTo>
                  <a:lnTo>
                    <a:pt x="2322" y="23598"/>
                  </a:lnTo>
                  <a:lnTo>
                    <a:pt x="119896" y="23598"/>
                  </a:lnTo>
                  <a:lnTo>
                    <a:pt x="132743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487667" tIns="243833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endParaRPr sz="1600" kern="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" name="Google Shape;1497;p41">
              <a:extLst>
                <a:ext uri="{FF2B5EF4-FFF2-40B4-BE49-F238E27FC236}">
                  <a16:creationId xmlns:a16="http://schemas.microsoft.com/office/drawing/2014/main" id="{7E3586DE-527D-4A8D-B11B-F8802D5AB653}"/>
                </a:ext>
              </a:extLst>
            </p:cNvPr>
            <p:cNvSpPr/>
            <p:nvPr/>
          </p:nvSpPr>
          <p:spPr>
            <a:xfrm>
              <a:off x="4359841" y="3760393"/>
              <a:ext cx="3536732" cy="672100"/>
            </a:xfrm>
            <a:custGeom>
              <a:avLst/>
              <a:gdLst/>
              <a:ahLst/>
              <a:cxnLst/>
              <a:rect l="l" t="t" r="r" b="b"/>
              <a:pathLst>
                <a:path w="124183" h="23599" extrusionOk="0">
                  <a:moveTo>
                    <a:pt x="1025" y="0"/>
                  </a:moveTo>
                  <a:lnTo>
                    <a:pt x="1" y="1774"/>
                  </a:lnTo>
                  <a:lnTo>
                    <a:pt x="120385" y="1774"/>
                  </a:lnTo>
                  <a:lnTo>
                    <a:pt x="108645" y="23598"/>
                  </a:lnTo>
                  <a:lnTo>
                    <a:pt x="111336" y="23598"/>
                  </a:lnTo>
                  <a:lnTo>
                    <a:pt x="124183" y="0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487667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498;p41">
              <a:extLst>
                <a:ext uri="{FF2B5EF4-FFF2-40B4-BE49-F238E27FC236}">
                  <a16:creationId xmlns:a16="http://schemas.microsoft.com/office/drawing/2014/main" id="{6AB2FF8A-63E8-492E-889E-15F11628A893}"/>
                </a:ext>
              </a:extLst>
            </p:cNvPr>
            <p:cNvSpPr/>
            <p:nvPr/>
          </p:nvSpPr>
          <p:spPr>
            <a:xfrm>
              <a:off x="3914618" y="4206953"/>
              <a:ext cx="2198684" cy="315729"/>
            </a:xfrm>
            <a:custGeom>
              <a:avLst/>
              <a:gdLst/>
              <a:ahLst/>
              <a:cxnLst/>
              <a:rect l="l" t="t" r="r" b="b"/>
              <a:pathLst>
                <a:path w="77201" h="11086" extrusionOk="0">
                  <a:moveTo>
                    <a:pt x="6335" y="1"/>
                  </a:moveTo>
                  <a:lnTo>
                    <a:pt x="1" y="11085"/>
                  </a:lnTo>
                  <a:lnTo>
                    <a:pt x="71129" y="11085"/>
                  </a:lnTo>
                  <a:lnTo>
                    <a:pt x="77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rgbClr val="FCBD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487667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" sz="2400" b="1" kern="0" dirty="0">
                  <a:solidFill>
                    <a:srgbClr val="FFFFFF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PN</a:t>
              </a:r>
              <a:r>
                <a:rPr lang="th-TH" sz="2400" b="1" kern="0" dirty="0">
                  <a:solidFill>
                    <a:srgbClr val="FFFFFF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03</a:t>
              </a:r>
              <a:endParaRPr sz="20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</p:grpSp>
      <p:grpSp>
        <p:nvGrpSpPr>
          <p:cNvPr id="43" name="Google Shape;1493;p41">
            <a:extLst>
              <a:ext uri="{FF2B5EF4-FFF2-40B4-BE49-F238E27FC236}">
                <a16:creationId xmlns:a16="http://schemas.microsoft.com/office/drawing/2014/main" id="{D065D9F4-CDA2-466C-B894-0FEF26561252}"/>
              </a:ext>
            </a:extLst>
          </p:cNvPr>
          <p:cNvGrpSpPr/>
          <p:nvPr/>
        </p:nvGrpSpPr>
        <p:grpSpPr>
          <a:xfrm>
            <a:off x="3918962" y="5641552"/>
            <a:ext cx="6796957" cy="1230174"/>
            <a:chOff x="3491125" y="3661027"/>
            <a:chExt cx="4405450" cy="861662"/>
          </a:xfrm>
        </p:grpSpPr>
        <p:sp>
          <p:nvSpPr>
            <p:cNvPr id="44" name="Google Shape;1494;p41">
              <a:extLst>
                <a:ext uri="{FF2B5EF4-FFF2-40B4-BE49-F238E27FC236}">
                  <a16:creationId xmlns:a16="http://schemas.microsoft.com/office/drawing/2014/main" id="{DEC7F84F-453C-4D60-B61F-53BDD5BC5312}"/>
                </a:ext>
              </a:extLst>
            </p:cNvPr>
            <p:cNvSpPr/>
            <p:nvPr/>
          </p:nvSpPr>
          <p:spPr>
            <a:xfrm>
              <a:off x="3491125" y="3661027"/>
              <a:ext cx="684972" cy="861662"/>
            </a:xfrm>
            <a:custGeom>
              <a:avLst/>
              <a:gdLst/>
              <a:ahLst/>
              <a:cxnLst/>
              <a:rect l="l" t="t" r="r" b="b"/>
              <a:pathLst>
                <a:path w="24051" h="30255" extrusionOk="0">
                  <a:moveTo>
                    <a:pt x="12025" y="1"/>
                  </a:moveTo>
                  <a:lnTo>
                    <a:pt x="0" y="6942"/>
                  </a:lnTo>
                  <a:lnTo>
                    <a:pt x="0" y="30254"/>
                  </a:lnTo>
                  <a:lnTo>
                    <a:pt x="24051" y="30254"/>
                  </a:lnTo>
                  <a:lnTo>
                    <a:pt x="24051" y="6942"/>
                  </a:lnTo>
                  <a:lnTo>
                    <a:pt x="12025" y="1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th-TH" sz="3600" kern="0" dirty="0">
                  <a:solidFill>
                    <a:srgbClr val="FFFF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Fira Sans Extra Condensed Medium"/>
                </a:rPr>
                <a:t>5</a:t>
              </a:r>
              <a:endParaRPr sz="20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  <p:sp>
          <p:nvSpPr>
            <p:cNvPr id="45" name="Google Shape;1495;p41">
              <a:extLst>
                <a:ext uri="{FF2B5EF4-FFF2-40B4-BE49-F238E27FC236}">
                  <a16:creationId xmlns:a16="http://schemas.microsoft.com/office/drawing/2014/main" id="{95939C43-7A6B-4B7D-858D-3140D8DFE9DF}"/>
                </a:ext>
              </a:extLst>
            </p:cNvPr>
            <p:cNvSpPr/>
            <p:nvPr/>
          </p:nvSpPr>
          <p:spPr>
            <a:xfrm>
              <a:off x="3690169" y="4107274"/>
              <a:ext cx="485926" cy="415409"/>
            </a:xfrm>
            <a:custGeom>
              <a:avLst/>
              <a:gdLst/>
              <a:ahLst/>
              <a:cxnLst/>
              <a:rect l="l" t="t" r="r" b="b"/>
              <a:pathLst>
                <a:path w="17062" h="14586" extrusionOk="0">
                  <a:moveTo>
                    <a:pt x="17062" y="0"/>
                  </a:moveTo>
                  <a:lnTo>
                    <a:pt x="0" y="14585"/>
                  </a:lnTo>
                  <a:lnTo>
                    <a:pt x="17062" y="14585"/>
                  </a:lnTo>
                  <a:lnTo>
                    <a:pt x="17062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496;p41">
              <a:extLst>
                <a:ext uri="{FF2B5EF4-FFF2-40B4-BE49-F238E27FC236}">
                  <a16:creationId xmlns:a16="http://schemas.microsoft.com/office/drawing/2014/main" id="{BC0E4C15-D274-40BA-9CF2-E55E850013B0}"/>
                </a:ext>
              </a:extLst>
            </p:cNvPr>
            <p:cNvSpPr/>
            <p:nvPr/>
          </p:nvSpPr>
          <p:spPr>
            <a:xfrm>
              <a:off x="4116055" y="3760393"/>
              <a:ext cx="3780521" cy="672100"/>
            </a:xfrm>
            <a:custGeom>
              <a:avLst/>
              <a:gdLst/>
              <a:ahLst/>
              <a:cxnLst/>
              <a:rect l="l" t="t" r="r" b="b"/>
              <a:pathLst>
                <a:path w="132743" h="23599" extrusionOk="0">
                  <a:moveTo>
                    <a:pt x="9585" y="0"/>
                  </a:moveTo>
                  <a:lnTo>
                    <a:pt x="0" y="16597"/>
                  </a:lnTo>
                  <a:lnTo>
                    <a:pt x="2322" y="23598"/>
                  </a:lnTo>
                  <a:lnTo>
                    <a:pt x="119896" y="23598"/>
                  </a:lnTo>
                  <a:lnTo>
                    <a:pt x="132743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487667" tIns="243833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endParaRPr sz="1600" kern="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1497;p41">
              <a:extLst>
                <a:ext uri="{FF2B5EF4-FFF2-40B4-BE49-F238E27FC236}">
                  <a16:creationId xmlns:a16="http://schemas.microsoft.com/office/drawing/2014/main" id="{175DB25B-54BD-4302-B6C1-B062E6A5C510}"/>
                </a:ext>
              </a:extLst>
            </p:cNvPr>
            <p:cNvSpPr/>
            <p:nvPr/>
          </p:nvSpPr>
          <p:spPr>
            <a:xfrm>
              <a:off x="4359841" y="3760393"/>
              <a:ext cx="3536732" cy="672100"/>
            </a:xfrm>
            <a:custGeom>
              <a:avLst/>
              <a:gdLst/>
              <a:ahLst/>
              <a:cxnLst/>
              <a:rect l="l" t="t" r="r" b="b"/>
              <a:pathLst>
                <a:path w="124183" h="23599" extrusionOk="0">
                  <a:moveTo>
                    <a:pt x="1025" y="0"/>
                  </a:moveTo>
                  <a:lnTo>
                    <a:pt x="1" y="1774"/>
                  </a:lnTo>
                  <a:lnTo>
                    <a:pt x="120385" y="1774"/>
                  </a:lnTo>
                  <a:lnTo>
                    <a:pt x="108645" y="23598"/>
                  </a:lnTo>
                  <a:lnTo>
                    <a:pt x="111336" y="23598"/>
                  </a:lnTo>
                  <a:lnTo>
                    <a:pt x="124183" y="0"/>
                  </a:ln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487667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498;p41">
              <a:extLst>
                <a:ext uri="{FF2B5EF4-FFF2-40B4-BE49-F238E27FC236}">
                  <a16:creationId xmlns:a16="http://schemas.microsoft.com/office/drawing/2014/main" id="{594425F1-A432-4161-BE11-7CBF6C1A45AE}"/>
                </a:ext>
              </a:extLst>
            </p:cNvPr>
            <p:cNvSpPr/>
            <p:nvPr/>
          </p:nvSpPr>
          <p:spPr>
            <a:xfrm>
              <a:off x="3914618" y="4206953"/>
              <a:ext cx="2198684" cy="315729"/>
            </a:xfrm>
            <a:custGeom>
              <a:avLst/>
              <a:gdLst/>
              <a:ahLst/>
              <a:cxnLst/>
              <a:rect l="l" t="t" r="r" b="b"/>
              <a:pathLst>
                <a:path w="77201" h="11086" extrusionOk="0">
                  <a:moveTo>
                    <a:pt x="6335" y="1"/>
                  </a:moveTo>
                  <a:lnTo>
                    <a:pt x="1" y="11085"/>
                  </a:lnTo>
                  <a:lnTo>
                    <a:pt x="71129" y="11085"/>
                  </a:lnTo>
                  <a:lnTo>
                    <a:pt x="77201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487667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" sz="2400" b="1" kern="0" dirty="0">
                  <a:solidFill>
                    <a:srgbClr val="FFFFFF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PN</a:t>
              </a:r>
              <a:r>
                <a:rPr lang="th-TH" sz="2400" b="1" kern="0" dirty="0">
                  <a:solidFill>
                    <a:srgbClr val="FFFFFF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05</a:t>
              </a:r>
              <a:endParaRPr sz="20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F3C73A4-A803-4738-869A-082B3D95FFFB}"/>
              </a:ext>
            </a:extLst>
          </p:cNvPr>
          <p:cNvSpPr txBox="1"/>
          <p:nvPr/>
        </p:nvSpPr>
        <p:spPr>
          <a:xfrm>
            <a:off x="5202109" y="351775"/>
            <a:ext cx="5453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แบบคำขอเสนอผลงานสร้างสรรค์ เพื่อรับการพิจารณาเผยแพร่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และจัดจำหน่ายในนามสำนักพิมพ์มหาวิทยาลัยมหิดล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14ACDE-DCFF-4E34-B27D-6CE796B74BD9}"/>
              </a:ext>
            </a:extLst>
          </p:cNvPr>
          <p:cNvSpPr txBox="1"/>
          <p:nvPr/>
        </p:nvSpPr>
        <p:spPr>
          <a:xfrm>
            <a:off x="5271000" y="1993504"/>
            <a:ext cx="488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แบบยืนยันลิขสิทธิ์รูปภาพ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97BEBD-001F-4F7F-ACCC-61DBD57A94CF}"/>
              </a:ext>
            </a:extLst>
          </p:cNvPr>
          <p:cNvSpPr txBox="1"/>
          <p:nvPr/>
        </p:nvSpPr>
        <p:spPr>
          <a:xfrm>
            <a:off x="5285888" y="3336264"/>
            <a:ext cx="51535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แบบยืนยันรูปแบบเนื้อหาในหนังสือเพื่อเข้าสู่กระบวนการจัด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(Layout)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0EE995D-67DC-49A5-9BD5-68D675FE4B8E}"/>
              </a:ext>
            </a:extLst>
          </p:cNvPr>
          <p:cNvSpPr txBox="1"/>
          <p:nvPr/>
        </p:nvSpPr>
        <p:spPr>
          <a:xfrm>
            <a:off x="5255314" y="5838633"/>
            <a:ext cx="470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หนังสือรับรองการตีพิมพ์ผลงาน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endParaRPr lang="en-US" sz="28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DA4AB89-B051-4DF8-9E56-D2EBACC43E46}"/>
              </a:ext>
            </a:extLst>
          </p:cNvPr>
          <p:cNvSpPr/>
          <p:nvPr/>
        </p:nvSpPr>
        <p:spPr>
          <a:xfrm>
            <a:off x="-4" y="3052295"/>
            <a:ext cx="3821374" cy="38057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" name="Google Shape;1476;p41">
            <a:hlinkClick r:id="rId4" action="ppaction://hlinkfile"/>
            <a:extLst>
              <a:ext uri="{FF2B5EF4-FFF2-40B4-BE49-F238E27FC236}">
                <a16:creationId xmlns:a16="http://schemas.microsoft.com/office/drawing/2014/main" id="{CC53809E-C563-493E-8E8B-E1906F4386DF}"/>
              </a:ext>
            </a:extLst>
          </p:cNvPr>
          <p:cNvSpPr/>
          <p:nvPr/>
        </p:nvSpPr>
        <p:spPr>
          <a:xfrm>
            <a:off x="721257" y="1575248"/>
            <a:ext cx="1056810" cy="1292400"/>
          </a:xfrm>
          <a:custGeom>
            <a:avLst/>
            <a:gdLst/>
            <a:ahLst/>
            <a:cxnLst/>
            <a:rect l="l" t="t" r="r" b="b"/>
            <a:pathLst>
              <a:path w="24051" h="30255" extrusionOk="0">
                <a:moveTo>
                  <a:pt x="12025" y="0"/>
                </a:moveTo>
                <a:lnTo>
                  <a:pt x="0" y="6942"/>
                </a:lnTo>
                <a:lnTo>
                  <a:pt x="0" y="30254"/>
                </a:lnTo>
                <a:lnTo>
                  <a:pt x="24051" y="30254"/>
                </a:lnTo>
                <a:lnTo>
                  <a:pt x="24051" y="6942"/>
                </a:lnTo>
                <a:lnTo>
                  <a:pt x="12025" y="0"/>
                </a:lnTo>
                <a:close/>
              </a:path>
            </a:pathLst>
          </a:custGeom>
          <a:solidFill>
            <a:srgbClr val="A4C2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3600" b="1" kern="0" dirty="0">
                <a:solidFill>
                  <a:srgbClr val="FFFFFF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1</a:t>
            </a:r>
            <a:br>
              <a:rPr lang="th-TH" kern="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r>
              <a:rPr lang="th-TH" sz="2000" kern="0" dirty="0">
                <a:solidFill>
                  <a:srgbClr val="FFFFFF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+1-1</a:t>
            </a:r>
            <a:r>
              <a:rPr lang="en-US" sz="2000" kern="0" dirty="0">
                <a:solidFill>
                  <a:srgbClr val="FFFFFF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&amp;</a:t>
            </a:r>
            <a:r>
              <a:rPr lang="th-TH" sz="2000" kern="0" dirty="0">
                <a:solidFill>
                  <a:srgbClr val="FFFFFF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 1-2</a:t>
            </a:r>
            <a:endParaRPr sz="1100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61" name="Google Shape;1488;p41">
            <a:hlinkClick r:id="rId5" action="ppaction://hlinkfile"/>
            <a:extLst>
              <a:ext uri="{FF2B5EF4-FFF2-40B4-BE49-F238E27FC236}">
                <a16:creationId xmlns:a16="http://schemas.microsoft.com/office/drawing/2014/main" id="{A95BB613-4A52-4B1F-B656-89B910272076}"/>
              </a:ext>
            </a:extLst>
          </p:cNvPr>
          <p:cNvSpPr/>
          <p:nvPr/>
        </p:nvSpPr>
        <p:spPr>
          <a:xfrm>
            <a:off x="2105696" y="1575248"/>
            <a:ext cx="1068541" cy="1291264"/>
          </a:xfrm>
          <a:custGeom>
            <a:avLst/>
            <a:gdLst/>
            <a:ahLst/>
            <a:cxnLst/>
            <a:rect l="l" t="t" r="r" b="b"/>
            <a:pathLst>
              <a:path w="24051" h="30255" extrusionOk="0">
                <a:moveTo>
                  <a:pt x="12025" y="1"/>
                </a:moveTo>
                <a:lnTo>
                  <a:pt x="0" y="6954"/>
                </a:lnTo>
                <a:lnTo>
                  <a:pt x="0" y="30255"/>
                </a:lnTo>
                <a:lnTo>
                  <a:pt x="24051" y="30255"/>
                </a:lnTo>
                <a:lnTo>
                  <a:pt x="24051" y="6954"/>
                </a:lnTo>
                <a:lnTo>
                  <a:pt x="12025" y="1"/>
                </a:lnTo>
                <a:close/>
              </a:path>
            </a:pathLst>
          </a:custGeom>
          <a:solidFill>
            <a:srgbClr val="F2D2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th-TH" sz="3600" kern="0" dirty="0">
                <a:solidFill>
                  <a:srgbClr val="FFFFFF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2</a:t>
            </a:r>
            <a:endParaRPr sz="2000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grpSp>
        <p:nvGrpSpPr>
          <p:cNvPr id="47" name="Google Shape;1493;p41">
            <a:extLst>
              <a:ext uri="{FF2B5EF4-FFF2-40B4-BE49-F238E27FC236}">
                <a16:creationId xmlns:a16="http://schemas.microsoft.com/office/drawing/2014/main" id="{5CCA4681-8628-4E17-8818-8B7BBEE574C5}"/>
              </a:ext>
            </a:extLst>
          </p:cNvPr>
          <p:cNvGrpSpPr/>
          <p:nvPr/>
        </p:nvGrpSpPr>
        <p:grpSpPr>
          <a:xfrm>
            <a:off x="3915369" y="4348754"/>
            <a:ext cx="6796957" cy="1230174"/>
            <a:chOff x="3491125" y="3661027"/>
            <a:chExt cx="4405450" cy="861662"/>
          </a:xfrm>
        </p:grpSpPr>
        <p:sp>
          <p:nvSpPr>
            <p:cNvPr id="50" name="Google Shape;1494;p41">
              <a:extLst>
                <a:ext uri="{FF2B5EF4-FFF2-40B4-BE49-F238E27FC236}">
                  <a16:creationId xmlns:a16="http://schemas.microsoft.com/office/drawing/2014/main" id="{C51920BB-3C91-41D8-AA50-09FC6E6F4FA0}"/>
                </a:ext>
              </a:extLst>
            </p:cNvPr>
            <p:cNvSpPr/>
            <p:nvPr/>
          </p:nvSpPr>
          <p:spPr>
            <a:xfrm>
              <a:off x="3491125" y="3661027"/>
              <a:ext cx="684972" cy="861662"/>
            </a:xfrm>
            <a:custGeom>
              <a:avLst/>
              <a:gdLst/>
              <a:ahLst/>
              <a:cxnLst/>
              <a:rect l="l" t="t" r="r" b="b"/>
              <a:pathLst>
                <a:path w="24051" h="30255" extrusionOk="0">
                  <a:moveTo>
                    <a:pt x="12025" y="1"/>
                  </a:moveTo>
                  <a:lnTo>
                    <a:pt x="0" y="6942"/>
                  </a:lnTo>
                  <a:lnTo>
                    <a:pt x="0" y="30254"/>
                  </a:lnTo>
                  <a:lnTo>
                    <a:pt x="24051" y="30254"/>
                  </a:lnTo>
                  <a:lnTo>
                    <a:pt x="24051" y="6942"/>
                  </a:lnTo>
                  <a:lnTo>
                    <a:pt x="12025" y="1"/>
                  </a:lnTo>
                  <a:close/>
                </a:path>
              </a:pathLst>
            </a:custGeom>
            <a:solidFill>
              <a:srgbClr val="E49D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th-TH" sz="3600" kern="0" dirty="0">
                  <a:solidFill>
                    <a:srgbClr val="FFFF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Fira Sans Extra Condensed Medium"/>
                </a:rPr>
                <a:t>4</a:t>
              </a:r>
              <a:endParaRPr sz="20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  <p:sp>
          <p:nvSpPr>
            <p:cNvPr id="51" name="Google Shape;1495;p41">
              <a:extLst>
                <a:ext uri="{FF2B5EF4-FFF2-40B4-BE49-F238E27FC236}">
                  <a16:creationId xmlns:a16="http://schemas.microsoft.com/office/drawing/2014/main" id="{BBF71AD6-2D9D-491F-AF65-781D28DB71F9}"/>
                </a:ext>
              </a:extLst>
            </p:cNvPr>
            <p:cNvSpPr/>
            <p:nvPr/>
          </p:nvSpPr>
          <p:spPr>
            <a:xfrm>
              <a:off x="3690169" y="4107274"/>
              <a:ext cx="485926" cy="415409"/>
            </a:xfrm>
            <a:custGeom>
              <a:avLst/>
              <a:gdLst/>
              <a:ahLst/>
              <a:cxnLst/>
              <a:rect l="l" t="t" r="r" b="b"/>
              <a:pathLst>
                <a:path w="17062" h="14586" extrusionOk="0">
                  <a:moveTo>
                    <a:pt x="17062" y="0"/>
                  </a:moveTo>
                  <a:lnTo>
                    <a:pt x="0" y="14585"/>
                  </a:lnTo>
                  <a:lnTo>
                    <a:pt x="17062" y="14585"/>
                  </a:lnTo>
                  <a:lnTo>
                    <a:pt x="17062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496;p41">
              <a:extLst>
                <a:ext uri="{FF2B5EF4-FFF2-40B4-BE49-F238E27FC236}">
                  <a16:creationId xmlns:a16="http://schemas.microsoft.com/office/drawing/2014/main" id="{C0C75706-2124-4BF9-A0A6-09DD3AAAF47F}"/>
                </a:ext>
              </a:extLst>
            </p:cNvPr>
            <p:cNvSpPr/>
            <p:nvPr/>
          </p:nvSpPr>
          <p:spPr>
            <a:xfrm>
              <a:off x="4116055" y="3760393"/>
              <a:ext cx="3780521" cy="672100"/>
            </a:xfrm>
            <a:custGeom>
              <a:avLst/>
              <a:gdLst/>
              <a:ahLst/>
              <a:cxnLst/>
              <a:rect l="l" t="t" r="r" b="b"/>
              <a:pathLst>
                <a:path w="132743" h="23599" extrusionOk="0">
                  <a:moveTo>
                    <a:pt x="9585" y="0"/>
                  </a:moveTo>
                  <a:lnTo>
                    <a:pt x="0" y="16597"/>
                  </a:lnTo>
                  <a:lnTo>
                    <a:pt x="2322" y="23598"/>
                  </a:lnTo>
                  <a:lnTo>
                    <a:pt x="119896" y="23598"/>
                  </a:lnTo>
                  <a:lnTo>
                    <a:pt x="13274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487667" tIns="243833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endParaRPr sz="1600" kern="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" name="Google Shape;1497;p41">
              <a:extLst>
                <a:ext uri="{FF2B5EF4-FFF2-40B4-BE49-F238E27FC236}">
                  <a16:creationId xmlns:a16="http://schemas.microsoft.com/office/drawing/2014/main" id="{347550EE-B00D-4659-A3A0-F867EBA77107}"/>
                </a:ext>
              </a:extLst>
            </p:cNvPr>
            <p:cNvSpPr/>
            <p:nvPr/>
          </p:nvSpPr>
          <p:spPr>
            <a:xfrm>
              <a:off x="4359841" y="3760393"/>
              <a:ext cx="3536732" cy="672100"/>
            </a:xfrm>
            <a:custGeom>
              <a:avLst/>
              <a:gdLst/>
              <a:ahLst/>
              <a:cxnLst/>
              <a:rect l="l" t="t" r="r" b="b"/>
              <a:pathLst>
                <a:path w="124183" h="23599" extrusionOk="0">
                  <a:moveTo>
                    <a:pt x="1025" y="0"/>
                  </a:moveTo>
                  <a:lnTo>
                    <a:pt x="1" y="1774"/>
                  </a:lnTo>
                  <a:lnTo>
                    <a:pt x="120385" y="1774"/>
                  </a:lnTo>
                  <a:lnTo>
                    <a:pt x="108645" y="23598"/>
                  </a:lnTo>
                  <a:lnTo>
                    <a:pt x="111336" y="23598"/>
                  </a:lnTo>
                  <a:lnTo>
                    <a:pt x="124183" y="0"/>
                  </a:lnTo>
                  <a:close/>
                </a:path>
              </a:pathLst>
            </a:custGeom>
            <a:solidFill>
              <a:srgbClr val="E49D5C"/>
            </a:solidFill>
            <a:ln>
              <a:noFill/>
            </a:ln>
          </p:spPr>
          <p:txBody>
            <a:bodyPr spcFirstLastPara="1" wrap="square" lIns="487667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498;p41">
              <a:extLst>
                <a:ext uri="{FF2B5EF4-FFF2-40B4-BE49-F238E27FC236}">
                  <a16:creationId xmlns:a16="http://schemas.microsoft.com/office/drawing/2014/main" id="{34655B2C-E392-46DE-AF17-C3751CC1B214}"/>
                </a:ext>
              </a:extLst>
            </p:cNvPr>
            <p:cNvSpPr/>
            <p:nvPr/>
          </p:nvSpPr>
          <p:spPr>
            <a:xfrm>
              <a:off x="3914618" y="4206953"/>
              <a:ext cx="2198684" cy="315729"/>
            </a:xfrm>
            <a:custGeom>
              <a:avLst/>
              <a:gdLst/>
              <a:ahLst/>
              <a:cxnLst/>
              <a:rect l="l" t="t" r="r" b="b"/>
              <a:pathLst>
                <a:path w="77201" h="11086" extrusionOk="0">
                  <a:moveTo>
                    <a:pt x="6335" y="1"/>
                  </a:moveTo>
                  <a:lnTo>
                    <a:pt x="1" y="11085"/>
                  </a:lnTo>
                  <a:lnTo>
                    <a:pt x="71129" y="11085"/>
                  </a:lnTo>
                  <a:lnTo>
                    <a:pt x="77201" y="1"/>
                  </a:lnTo>
                  <a:close/>
                </a:path>
              </a:pathLst>
            </a:custGeom>
            <a:solidFill>
              <a:srgbClr val="E49D5C"/>
            </a:solidFill>
            <a:ln>
              <a:noFill/>
            </a:ln>
          </p:spPr>
          <p:txBody>
            <a:bodyPr spcFirstLastPara="1" wrap="square" lIns="487667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" sz="2400" b="1" kern="0" dirty="0">
                  <a:solidFill>
                    <a:srgbClr val="FFFFFF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PN</a:t>
              </a:r>
              <a:r>
                <a:rPr lang="th-TH" sz="2400" b="1" kern="0" dirty="0">
                  <a:solidFill>
                    <a:srgbClr val="FFFFFF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04</a:t>
              </a:r>
              <a:endParaRPr sz="20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D4E1276-39AD-4100-946E-5DE3D9345E1E}"/>
              </a:ext>
            </a:extLst>
          </p:cNvPr>
          <p:cNvSpPr txBox="1"/>
          <p:nvPr/>
        </p:nvSpPr>
        <p:spPr>
          <a:xfrm>
            <a:off x="5285888" y="4559427"/>
            <a:ext cx="488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แบบยืนยันรูปแบบหนังสือเพื่อสั่งผลิต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07BB09-A4B8-4D95-8B49-0BB14853B6FA}"/>
              </a:ext>
            </a:extLst>
          </p:cNvPr>
          <p:cNvGrpSpPr/>
          <p:nvPr/>
        </p:nvGrpSpPr>
        <p:grpSpPr>
          <a:xfrm>
            <a:off x="99894" y="135656"/>
            <a:ext cx="2476675" cy="617221"/>
            <a:chOff x="647262" y="2139017"/>
            <a:chExt cx="2476675" cy="61722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90CE0D5-3EDB-4BB0-8182-7CCE02081363}"/>
                </a:ext>
              </a:extLst>
            </p:cNvPr>
            <p:cNvSpPr/>
            <p:nvPr/>
          </p:nvSpPr>
          <p:spPr>
            <a:xfrm>
              <a:off x="647262" y="2139017"/>
              <a:ext cx="2476675" cy="61722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ln w="0"/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ผู้สร้างสรรค์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D46352D-DB1C-4710-8FAD-CEE6F16618E6}"/>
                </a:ext>
              </a:extLst>
            </p:cNvPr>
            <p:cNvSpPr/>
            <p:nvPr/>
          </p:nvSpPr>
          <p:spPr>
            <a:xfrm>
              <a:off x="756118" y="2215215"/>
              <a:ext cx="2252970" cy="4648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9" name="Google Shape;1494;p41">
            <a:hlinkClick r:id="rId6" action="ppaction://hlinkfile"/>
            <a:extLst>
              <a:ext uri="{FF2B5EF4-FFF2-40B4-BE49-F238E27FC236}">
                <a16:creationId xmlns:a16="http://schemas.microsoft.com/office/drawing/2014/main" id="{E380BD34-F8EC-4300-845F-F6FE338BCDBB}"/>
              </a:ext>
            </a:extLst>
          </p:cNvPr>
          <p:cNvSpPr/>
          <p:nvPr/>
        </p:nvSpPr>
        <p:spPr>
          <a:xfrm>
            <a:off x="149764" y="5450157"/>
            <a:ext cx="1056810" cy="1230174"/>
          </a:xfrm>
          <a:custGeom>
            <a:avLst/>
            <a:gdLst/>
            <a:ahLst/>
            <a:cxnLst/>
            <a:rect l="l" t="t" r="r" b="b"/>
            <a:pathLst>
              <a:path w="24051" h="30255" extrusionOk="0">
                <a:moveTo>
                  <a:pt x="12025" y="1"/>
                </a:moveTo>
                <a:lnTo>
                  <a:pt x="0" y="6942"/>
                </a:lnTo>
                <a:lnTo>
                  <a:pt x="0" y="30254"/>
                </a:lnTo>
                <a:lnTo>
                  <a:pt x="24051" y="30254"/>
                </a:lnTo>
                <a:lnTo>
                  <a:pt x="24051" y="6942"/>
                </a:lnTo>
                <a:lnTo>
                  <a:pt x="12025" y="1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th-TH" sz="3600" kern="0" dirty="0">
                <a:solidFill>
                  <a:srgbClr val="FFFFFF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3</a:t>
            </a:r>
            <a:endParaRPr sz="2000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70" name="Google Shape;1494;p41">
            <a:hlinkClick r:id="rId7" action="ppaction://hlinkfile"/>
            <a:extLst>
              <a:ext uri="{FF2B5EF4-FFF2-40B4-BE49-F238E27FC236}">
                <a16:creationId xmlns:a16="http://schemas.microsoft.com/office/drawing/2014/main" id="{FD51ED6E-C150-4A9C-8FA8-1E701CC143F3}"/>
              </a:ext>
            </a:extLst>
          </p:cNvPr>
          <p:cNvSpPr/>
          <p:nvPr/>
        </p:nvSpPr>
        <p:spPr>
          <a:xfrm>
            <a:off x="1385799" y="5448667"/>
            <a:ext cx="1056810" cy="1230174"/>
          </a:xfrm>
          <a:custGeom>
            <a:avLst/>
            <a:gdLst/>
            <a:ahLst/>
            <a:cxnLst/>
            <a:rect l="l" t="t" r="r" b="b"/>
            <a:pathLst>
              <a:path w="24051" h="30255" extrusionOk="0">
                <a:moveTo>
                  <a:pt x="12025" y="1"/>
                </a:moveTo>
                <a:lnTo>
                  <a:pt x="0" y="6942"/>
                </a:lnTo>
                <a:lnTo>
                  <a:pt x="0" y="30254"/>
                </a:lnTo>
                <a:lnTo>
                  <a:pt x="24051" y="30254"/>
                </a:lnTo>
                <a:lnTo>
                  <a:pt x="24051" y="6942"/>
                </a:lnTo>
                <a:lnTo>
                  <a:pt x="12025" y="1"/>
                </a:lnTo>
                <a:close/>
              </a:path>
            </a:pathLst>
          </a:custGeom>
          <a:solidFill>
            <a:srgbClr val="E49D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th-TH" sz="3600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Fira Sans Extra Condensed Medium"/>
              </a:rPr>
              <a:t>4</a:t>
            </a:r>
            <a:endParaRPr sz="2000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71" name="Google Shape;1494;p41">
            <a:hlinkClick r:id="rId8" action="ppaction://hlinkfile"/>
            <a:extLst>
              <a:ext uri="{FF2B5EF4-FFF2-40B4-BE49-F238E27FC236}">
                <a16:creationId xmlns:a16="http://schemas.microsoft.com/office/drawing/2014/main" id="{40AF191C-98E3-48A9-B151-830C0FC473DA}"/>
              </a:ext>
            </a:extLst>
          </p:cNvPr>
          <p:cNvSpPr/>
          <p:nvPr/>
        </p:nvSpPr>
        <p:spPr>
          <a:xfrm>
            <a:off x="2611383" y="5448667"/>
            <a:ext cx="1056810" cy="1230174"/>
          </a:xfrm>
          <a:custGeom>
            <a:avLst/>
            <a:gdLst/>
            <a:ahLst/>
            <a:cxnLst/>
            <a:rect l="l" t="t" r="r" b="b"/>
            <a:pathLst>
              <a:path w="24051" h="30255" extrusionOk="0">
                <a:moveTo>
                  <a:pt x="12025" y="1"/>
                </a:moveTo>
                <a:lnTo>
                  <a:pt x="0" y="6942"/>
                </a:lnTo>
                <a:lnTo>
                  <a:pt x="0" y="30254"/>
                </a:lnTo>
                <a:lnTo>
                  <a:pt x="24051" y="30254"/>
                </a:lnTo>
                <a:lnTo>
                  <a:pt x="24051" y="6942"/>
                </a:lnTo>
                <a:lnTo>
                  <a:pt x="12025" y="1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th-TH" sz="3600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Fira Sans Extra Condensed Medium"/>
              </a:rPr>
              <a:t>5</a:t>
            </a:r>
            <a:endParaRPr sz="2000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A3C02A-34B6-4BBD-ACE3-30626894A32B}"/>
              </a:ext>
            </a:extLst>
          </p:cNvPr>
          <p:cNvGrpSpPr/>
          <p:nvPr/>
        </p:nvGrpSpPr>
        <p:grpSpPr>
          <a:xfrm>
            <a:off x="96897" y="3209641"/>
            <a:ext cx="2476675" cy="617221"/>
            <a:chOff x="647262" y="4175167"/>
            <a:chExt cx="2476675" cy="61722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11C4F3D-CF4A-4E05-A42A-341555521AB8}"/>
                </a:ext>
              </a:extLst>
            </p:cNvPr>
            <p:cNvSpPr/>
            <p:nvPr/>
          </p:nvSpPr>
          <p:spPr>
            <a:xfrm>
              <a:off x="647262" y="4175167"/>
              <a:ext cx="2476675" cy="61722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ln w="0"/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สำนักพิมพ์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CB3FFD8-4475-4B2C-B5CA-87C53A35C520}"/>
                </a:ext>
              </a:extLst>
            </p:cNvPr>
            <p:cNvSpPr/>
            <p:nvPr/>
          </p:nvSpPr>
          <p:spPr>
            <a:xfrm>
              <a:off x="756118" y="4251365"/>
              <a:ext cx="2252970" cy="4648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12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821374" cy="6858000"/>
          </a:xfrm>
          <a:prstGeom prst="rect">
            <a:avLst/>
          </a:prstGeom>
          <a:solidFill>
            <a:srgbClr val="F2D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Google Shape;859;p31"/>
          <p:cNvSpPr txBox="1">
            <a:spLocks noGrp="1"/>
          </p:cNvSpPr>
          <p:nvPr>
            <p:ph type="title"/>
          </p:nvPr>
        </p:nvSpPr>
        <p:spPr>
          <a:xfrm>
            <a:off x="4720115" y="776662"/>
            <a:ext cx="6504063" cy="25971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ผู้สร้างสรรค์กรอกแบบฟอร์ม</a:t>
            </a:r>
            <a:b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และแนบเอกสาร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Google Shape;523;p25">
            <a:hlinkClick r:id="rId2" action="ppaction://hlinkfile"/>
          </p:cNvPr>
          <p:cNvSpPr txBox="1"/>
          <p:nvPr/>
        </p:nvSpPr>
        <p:spPr>
          <a:xfrm>
            <a:off x="8490540" y="1266818"/>
            <a:ext cx="1537586" cy="594417"/>
          </a:xfrm>
          <a:prstGeom prst="rect">
            <a:avLst/>
          </a:prstGeom>
          <a:solidFill>
            <a:srgbClr val="A4C2C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FF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PN01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  <p:sp>
        <p:nvSpPr>
          <p:cNvPr id="22" name="Rectangle 21">
            <a:hlinkClick r:id="rId3"/>
          </p:cNvPr>
          <p:cNvSpPr/>
          <p:nvPr/>
        </p:nvSpPr>
        <p:spPr>
          <a:xfrm>
            <a:off x="4834289" y="6334780"/>
            <a:ext cx="6605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solidFill>
                  <a:srgbClr val="77A2A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ดาวน์โหลดได้จากบนหน้าเว็บไซต์ </a:t>
            </a:r>
            <a:r>
              <a:rPr lang="en-US" sz="2400" dirty="0">
                <a:solidFill>
                  <a:srgbClr val="77A2A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https://mupress.mahidol.ac.th</a:t>
            </a:r>
            <a:endParaRPr lang="en-US" sz="2400" dirty="0">
              <a:solidFill>
                <a:srgbClr val="77A2A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24" y="0"/>
            <a:ext cx="1446963" cy="67854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5763" y="1719748"/>
            <a:ext cx="3349847" cy="3349958"/>
            <a:chOff x="638425" y="1167916"/>
            <a:chExt cx="2527590" cy="2527674"/>
          </a:xfrm>
        </p:grpSpPr>
        <p:grpSp>
          <p:nvGrpSpPr>
            <p:cNvPr id="18" name="Google Shape;519;p25"/>
            <p:cNvGrpSpPr/>
            <p:nvPr/>
          </p:nvGrpSpPr>
          <p:grpSpPr>
            <a:xfrm>
              <a:off x="638425" y="1167916"/>
              <a:ext cx="2527590" cy="2527674"/>
              <a:chOff x="3243081" y="1188718"/>
              <a:chExt cx="601462" cy="601482"/>
            </a:xfrm>
          </p:grpSpPr>
          <p:sp>
            <p:nvSpPr>
              <p:cNvPr id="23" name="Google Shape;520;p25"/>
              <p:cNvSpPr/>
              <p:nvPr/>
            </p:nvSpPr>
            <p:spPr>
              <a:xfrm>
                <a:off x="3243081" y="1188718"/>
                <a:ext cx="601462" cy="601482"/>
              </a:xfrm>
              <a:custGeom>
                <a:avLst/>
                <a:gdLst/>
                <a:ahLst/>
                <a:cxnLst/>
                <a:rect l="l" t="t" r="r" b="b"/>
                <a:pathLst>
                  <a:path w="29183" h="29184" extrusionOk="0">
                    <a:moveTo>
                      <a:pt x="14586" y="1"/>
                    </a:moveTo>
                    <a:cubicBezTo>
                      <a:pt x="6525" y="1"/>
                      <a:pt x="0" y="6537"/>
                      <a:pt x="0" y="14598"/>
                    </a:cubicBezTo>
                    <a:cubicBezTo>
                      <a:pt x="0" y="22647"/>
                      <a:pt x="6525" y="29183"/>
                      <a:pt x="14586" y="29183"/>
                    </a:cubicBezTo>
                    <a:cubicBezTo>
                      <a:pt x="22646" y="29183"/>
                      <a:pt x="29183" y="22647"/>
                      <a:pt x="29183" y="14598"/>
                    </a:cubicBezTo>
                    <a:cubicBezTo>
                      <a:pt x="29183" y="6537"/>
                      <a:pt x="22646" y="1"/>
                      <a:pt x="14586" y="1"/>
                    </a:cubicBezTo>
                    <a:close/>
                  </a:path>
                </a:pathLst>
              </a:custGeom>
              <a:solidFill>
                <a:srgbClr val="A4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Google Shape;524;p25"/>
              <p:cNvSpPr/>
              <p:nvPr/>
            </p:nvSpPr>
            <p:spPr>
              <a:xfrm>
                <a:off x="3274628" y="1220272"/>
                <a:ext cx="538353" cy="538372"/>
              </a:xfrm>
              <a:custGeom>
                <a:avLst/>
                <a:gdLst/>
                <a:ahLst/>
                <a:cxnLst/>
                <a:rect l="l" t="t" r="r" b="b"/>
                <a:pathLst>
                  <a:path w="29183" h="29184" extrusionOk="0">
                    <a:moveTo>
                      <a:pt x="14586" y="1"/>
                    </a:moveTo>
                    <a:cubicBezTo>
                      <a:pt x="6525" y="1"/>
                      <a:pt x="0" y="6537"/>
                      <a:pt x="0" y="14598"/>
                    </a:cubicBezTo>
                    <a:cubicBezTo>
                      <a:pt x="0" y="22647"/>
                      <a:pt x="6525" y="29183"/>
                      <a:pt x="14586" y="29183"/>
                    </a:cubicBezTo>
                    <a:cubicBezTo>
                      <a:pt x="22646" y="29183"/>
                      <a:pt x="29183" y="22647"/>
                      <a:pt x="29183" y="14598"/>
                    </a:cubicBezTo>
                    <a:cubicBezTo>
                      <a:pt x="29183" y="6537"/>
                      <a:pt x="22646" y="1"/>
                      <a:pt x="1458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 dirty="0"/>
              </a:p>
            </p:txBody>
          </p:sp>
        </p:grpSp>
        <p:sp>
          <p:nvSpPr>
            <p:cNvPr id="21" name="Google Shape;523;p25"/>
            <p:cNvSpPr txBox="1"/>
            <p:nvPr/>
          </p:nvSpPr>
          <p:spPr>
            <a:xfrm>
              <a:off x="704680" y="2027673"/>
              <a:ext cx="2395017" cy="859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1.</a:t>
              </a:r>
              <a:r>
                <a:rPr lang="th-TH" sz="36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การรับต้นฉบับ</a:t>
              </a:r>
            </a:p>
          </p:txBody>
        </p:sp>
      </p:grpSp>
      <p:sp>
        <p:nvSpPr>
          <p:cNvPr id="20" name="Google Shape;523;p25">
            <a:hlinkClick r:id="rId5" action="ppaction://hlinkfile"/>
          </p:cNvPr>
          <p:cNvSpPr txBox="1"/>
          <p:nvPr/>
        </p:nvSpPr>
        <p:spPr>
          <a:xfrm>
            <a:off x="6934505" y="2488618"/>
            <a:ext cx="2038289" cy="526588"/>
          </a:xfrm>
          <a:prstGeom prst="rect">
            <a:avLst/>
          </a:prstGeom>
          <a:solidFill>
            <a:srgbClr val="F38D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1-1 Checklist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  <p:sp>
        <p:nvSpPr>
          <p:cNvPr id="14" name="Google Shape;523;p25">
            <a:hlinkClick r:id="rId6" action="ppaction://hlinkfile"/>
            <a:extLst>
              <a:ext uri="{FF2B5EF4-FFF2-40B4-BE49-F238E27FC236}">
                <a16:creationId xmlns:a16="http://schemas.microsoft.com/office/drawing/2014/main" id="{76753D53-6433-4DF1-A36F-0B1CE3E6C366}"/>
              </a:ext>
            </a:extLst>
          </p:cNvPr>
          <p:cNvSpPr txBox="1"/>
          <p:nvPr/>
        </p:nvSpPr>
        <p:spPr>
          <a:xfrm>
            <a:off x="6934504" y="3110482"/>
            <a:ext cx="2038289" cy="526588"/>
          </a:xfrm>
          <a:prstGeom prst="rect">
            <a:avLst/>
          </a:prstGeom>
          <a:solidFill>
            <a:srgbClr val="F38D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1-2 Agreement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29136-7F31-4825-835D-26B4CE34D5A5}"/>
              </a:ext>
            </a:extLst>
          </p:cNvPr>
          <p:cNvSpPr txBox="1"/>
          <p:nvPr/>
        </p:nvSpPr>
        <p:spPr>
          <a:xfrm>
            <a:off x="4834289" y="4200525"/>
            <a:ext cx="6931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และจัดทำแบบฟอร์ม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(ในกรณีที่มีข้อมูลการได้รับอนุญาตให้ใช้ลิขสิทธิ์ครบถ้วนแล้ว)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Google Shape;523;p25">
            <a:hlinkClick r:id="rId7" action="ppaction://hlinkfile"/>
            <a:extLst>
              <a:ext uri="{FF2B5EF4-FFF2-40B4-BE49-F238E27FC236}">
                <a16:creationId xmlns:a16="http://schemas.microsoft.com/office/drawing/2014/main" id="{318A5B6F-0AD2-4556-A467-876FE0678775}"/>
              </a:ext>
            </a:extLst>
          </p:cNvPr>
          <p:cNvSpPr txBox="1"/>
          <p:nvPr/>
        </p:nvSpPr>
        <p:spPr>
          <a:xfrm>
            <a:off x="7793842" y="4125358"/>
            <a:ext cx="1537586" cy="594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PN0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2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7015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3821374" cy="6858000"/>
          </a:xfrm>
          <a:prstGeom prst="rect">
            <a:avLst/>
          </a:prstGeom>
          <a:solidFill>
            <a:srgbClr val="F2D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Google Shape;523;p25">
            <a:hlinkClick r:id="rId2" action="ppaction://hlinkfile"/>
          </p:cNvPr>
          <p:cNvSpPr txBox="1"/>
          <p:nvPr/>
        </p:nvSpPr>
        <p:spPr>
          <a:xfrm>
            <a:off x="1141851" y="5378844"/>
            <a:ext cx="1537586" cy="594417"/>
          </a:xfrm>
          <a:prstGeom prst="rect">
            <a:avLst/>
          </a:prstGeom>
          <a:solidFill>
            <a:srgbClr val="A4C2C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PN01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  <p:sp>
        <p:nvSpPr>
          <p:cNvPr id="47" name="Google Shape;859;p31"/>
          <p:cNvSpPr txBox="1">
            <a:spLocks noGrp="1"/>
          </p:cNvSpPr>
          <p:nvPr>
            <p:ph type="title"/>
          </p:nvPr>
        </p:nvSpPr>
        <p:spPr>
          <a:xfrm>
            <a:off x="4211861" y="1714820"/>
            <a:ext cx="7568675" cy="3179134"/>
          </a:xfrm>
          <a:prstGeom prst="rect">
            <a:avLst/>
          </a:prstGeom>
          <a:solidFill>
            <a:srgbClr val="FEF2D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รายละเอียดของผู้สร้างสรรค์</a:t>
            </a:r>
            <a:b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รายละเอียดของต้นฉบับ</a:t>
            </a:r>
            <a:b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รายละเอียดการจัดพิมพ์</a:t>
            </a:r>
            <a:b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การจ่ายเงินรางวัลและจัดสรรผลประโยชน์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24" y="0"/>
            <a:ext cx="1446963" cy="67854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35763" y="1719748"/>
            <a:ext cx="3349847" cy="3349958"/>
            <a:chOff x="638425" y="1167916"/>
            <a:chExt cx="2527590" cy="2527674"/>
          </a:xfrm>
          <a:solidFill>
            <a:srgbClr val="A4C2CF"/>
          </a:solidFill>
        </p:grpSpPr>
        <p:grpSp>
          <p:nvGrpSpPr>
            <p:cNvPr id="21" name="Google Shape;519;p25"/>
            <p:cNvGrpSpPr/>
            <p:nvPr/>
          </p:nvGrpSpPr>
          <p:grpSpPr>
            <a:xfrm>
              <a:off x="638425" y="1167916"/>
              <a:ext cx="2527590" cy="2527674"/>
              <a:chOff x="3243081" y="1188718"/>
              <a:chExt cx="601462" cy="601482"/>
            </a:xfrm>
            <a:grpFill/>
          </p:grpSpPr>
          <p:sp>
            <p:nvSpPr>
              <p:cNvPr id="23" name="Google Shape;520;p25"/>
              <p:cNvSpPr/>
              <p:nvPr/>
            </p:nvSpPr>
            <p:spPr>
              <a:xfrm>
                <a:off x="3243081" y="1188718"/>
                <a:ext cx="601462" cy="601482"/>
              </a:xfrm>
              <a:custGeom>
                <a:avLst/>
                <a:gdLst/>
                <a:ahLst/>
                <a:cxnLst/>
                <a:rect l="l" t="t" r="r" b="b"/>
                <a:pathLst>
                  <a:path w="29183" h="29184" extrusionOk="0">
                    <a:moveTo>
                      <a:pt x="14586" y="1"/>
                    </a:moveTo>
                    <a:cubicBezTo>
                      <a:pt x="6525" y="1"/>
                      <a:pt x="0" y="6537"/>
                      <a:pt x="0" y="14598"/>
                    </a:cubicBezTo>
                    <a:cubicBezTo>
                      <a:pt x="0" y="22647"/>
                      <a:pt x="6525" y="29183"/>
                      <a:pt x="14586" y="29183"/>
                    </a:cubicBezTo>
                    <a:cubicBezTo>
                      <a:pt x="22646" y="29183"/>
                      <a:pt x="29183" y="22647"/>
                      <a:pt x="29183" y="14598"/>
                    </a:cubicBezTo>
                    <a:cubicBezTo>
                      <a:pt x="29183" y="6537"/>
                      <a:pt x="22646" y="1"/>
                      <a:pt x="145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Google Shape;524;p25"/>
              <p:cNvSpPr/>
              <p:nvPr/>
            </p:nvSpPr>
            <p:spPr>
              <a:xfrm>
                <a:off x="3274628" y="1220272"/>
                <a:ext cx="538353" cy="538372"/>
              </a:xfrm>
              <a:custGeom>
                <a:avLst/>
                <a:gdLst/>
                <a:ahLst/>
                <a:cxnLst/>
                <a:rect l="l" t="t" r="r" b="b"/>
                <a:pathLst>
                  <a:path w="29183" h="29184" extrusionOk="0">
                    <a:moveTo>
                      <a:pt x="14586" y="1"/>
                    </a:moveTo>
                    <a:cubicBezTo>
                      <a:pt x="6525" y="1"/>
                      <a:pt x="0" y="6537"/>
                      <a:pt x="0" y="14598"/>
                    </a:cubicBezTo>
                    <a:cubicBezTo>
                      <a:pt x="0" y="22647"/>
                      <a:pt x="6525" y="29183"/>
                      <a:pt x="14586" y="29183"/>
                    </a:cubicBezTo>
                    <a:cubicBezTo>
                      <a:pt x="22646" y="29183"/>
                      <a:pt x="29183" y="22647"/>
                      <a:pt x="29183" y="14598"/>
                    </a:cubicBezTo>
                    <a:cubicBezTo>
                      <a:pt x="29183" y="6537"/>
                      <a:pt x="22646" y="1"/>
                      <a:pt x="14586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 dirty="0"/>
              </a:p>
            </p:txBody>
          </p:sp>
        </p:grpSp>
        <p:sp>
          <p:nvSpPr>
            <p:cNvPr id="22" name="Google Shape;523;p25"/>
            <p:cNvSpPr txBox="1"/>
            <p:nvPr/>
          </p:nvSpPr>
          <p:spPr>
            <a:xfrm>
              <a:off x="925054" y="2089152"/>
              <a:ext cx="1987877" cy="698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1.</a:t>
              </a:r>
              <a:r>
                <a:rPr lang="th-TH" sz="36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การรับต้นฉบับ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017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3821374" cy="6858000"/>
          </a:xfrm>
          <a:prstGeom prst="rect">
            <a:avLst/>
          </a:prstGeom>
          <a:solidFill>
            <a:srgbClr val="F2D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Google Shape;859;p31"/>
          <p:cNvSpPr txBox="1">
            <a:spLocks noGrp="1"/>
          </p:cNvSpPr>
          <p:nvPr>
            <p:ph type="title"/>
          </p:nvPr>
        </p:nvSpPr>
        <p:spPr>
          <a:xfrm>
            <a:off x="3931705" y="402095"/>
            <a:ext cx="8205559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1-1 การตรวจสอบรายละเอียดในการเตรียมต้นฉบับ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(Checklist)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1" name="Google Shape;429;p22"/>
          <p:cNvSpPr/>
          <p:nvPr/>
        </p:nvSpPr>
        <p:spPr>
          <a:xfrm>
            <a:off x="4529283" y="1169808"/>
            <a:ext cx="7123999" cy="2640112"/>
          </a:xfrm>
          <a:prstGeom prst="rect">
            <a:avLst/>
          </a:prstGeom>
          <a:solidFill>
            <a:srgbClr val="FEF2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ส่วนประกอบที่จำเป็น (ต้องมี)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h-TH" sz="4000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รายละเอียดรูปเล่ม</a:t>
            </a:r>
            <a:endParaRPr lang="en-US" sz="4000" dirty="0"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h-TH" sz="4000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ส่วนประกอบสำคัญ</a:t>
            </a:r>
            <a:endParaRPr lang="en-US" sz="4000" dirty="0"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h-TH" sz="4000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รูปภาพและตาราง</a:t>
            </a:r>
            <a:endParaRPr lang="en-US" sz="4000" dirty="0"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5763" y="1719748"/>
            <a:ext cx="3349847" cy="3349958"/>
            <a:chOff x="638425" y="1167916"/>
            <a:chExt cx="2527590" cy="2527674"/>
          </a:xfrm>
        </p:grpSpPr>
        <p:grpSp>
          <p:nvGrpSpPr>
            <p:cNvPr id="18" name="Google Shape;519;p25"/>
            <p:cNvGrpSpPr/>
            <p:nvPr/>
          </p:nvGrpSpPr>
          <p:grpSpPr>
            <a:xfrm>
              <a:off x="638425" y="1167916"/>
              <a:ext cx="2527590" cy="2527674"/>
              <a:chOff x="3243081" y="1188718"/>
              <a:chExt cx="601462" cy="601482"/>
            </a:xfrm>
          </p:grpSpPr>
          <p:sp>
            <p:nvSpPr>
              <p:cNvPr id="21" name="Google Shape;520;p25"/>
              <p:cNvSpPr/>
              <p:nvPr/>
            </p:nvSpPr>
            <p:spPr>
              <a:xfrm>
                <a:off x="3243081" y="1188718"/>
                <a:ext cx="601462" cy="601482"/>
              </a:xfrm>
              <a:custGeom>
                <a:avLst/>
                <a:gdLst/>
                <a:ahLst/>
                <a:cxnLst/>
                <a:rect l="l" t="t" r="r" b="b"/>
                <a:pathLst>
                  <a:path w="29183" h="29184" extrusionOk="0">
                    <a:moveTo>
                      <a:pt x="14586" y="1"/>
                    </a:moveTo>
                    <a:cubicBezTo>
                      <a:pt x="6525" y="1"/>
                      <a:pt x="0" y="6537"/>
                      <a:pt x="0" y="14598"/>
                    </a:cubicBezTo>
                    <a:cubicBezTo>
                      <a:pt x="0" y="22647"/>
                      <a:pt x="6525" y="29183"/>
                      <a:pt x="14586" y="29183"/>
                    </a:cubicBezTo>
                    <a:cubicBezTo>
                      <a:pt x="22646" y="29183"/>
                      <a:pt x="29183" y="22647"/>
                      <a:pt x="29183" y="14598"/>
                    </a:cubicBezTo>
                    <a:cubicBezTo>
                      <a:pt x="29183" y="6537"/>
                      <a:pt x="22646" y="1"/>
                      <a:pt x="14586" y="1"/>
                    </a:cubicBezTo>
                    <a:close/>
                  </a:path>
                </a:pathLst>
              </a:custGeom>
              <a:solidFill>
                <a:srgbClr val="A4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Google Shape;524;p25"/>
              <p:cNvSpPr/>
              <p:nvPr/>
            </p:nvSpPr>
            <p:spPr>
              <a:xfrm>
                <a:off x="3274628" y="1220272"/>
                <a:ext cx="538353" cy="538372"/>
              </a:xfrm>
              <a:custGeom>
                <a:avLst/>
                <a:gdLst/>
                <a:ahLst/>
                <a:cxnLst/>
                <a:rect l="l" t="t" r="r" b="b"/>
                <a:pathLst>
                  <a:path w="29183" h="29184" extrusionOk="0">
                    <a:moveTo>
                      <a:pt x="14586" y="1"/>
                    </a:moveTo>
                    <a:cubicBezTo>
                      <a:pt x="6525" y="1"/>
                      <a:pt x="0" y="6537"/>
                      <a:pt x="0" y="14598"/>
                    </a:cubicBezTo>
                    <a:cubicBezTo>
                      <a:pt x="0" y="22647"/>
                      <a:pt x="6525" y="29183"/>
                      <a:pt x="14586" y="29183"/>
                    </a:cubicBezTo>
                    <a:cubicBezTo>
                      <a:pt x="22646" y="29183"/>
                      <a:pt x="29183" y="22647"/>
                      <a:pt x="29183" y="14598"/>
                    </a:cubicBezTo>
                    <a:cubicBezTo>
                      <a:pt x="29183" y="6537"/>
                      <a:pt x="22646" y="1"/>
                      <a:pt x="1458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 dirty="0"/>
              </a:p>
            </p:txBody>
          </p:sp>
        </p:grpSp>
        <p:sp>
          <p:nvSpPr>
            <p:cNvPr id="19" name="Google Shape;523;p25"/>
            <p:cNvSpPr txBox="1"/>
            <p:nvPr/>
          </p:nvSpPr>
          <p:spPr>
            <a:xfrm>
              <a:off x="704679" y="2027673"/>
              <a:ext cx="2395017" cy="859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1.</a:t>
              </a:r>
              <a:r>
                <a:rPr lang="th-TH" sz="36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การรับต้นฉบับ</a:t>
              </a:r>
            </a:p>
          </p:txBody>
        </p:sp>
      </p:grpSp>
      <p:sp>
        <p:nvSpPr>
          <p:cNvPr id="12" name="Google Shape;429;p22">
            <a:extLst>
              <a:ext uri="{FF2B5EF4-FFF2-40B4-BE49-F238E27FC236}">
                <a16:creationId xmlns:a16="http://schemas.microsoft.com/office/drawing/2014/main" id="{14C4393B-02AB-4CEB-8202-79B0DDA87CE1}"/>
              </a:ext>
            </a:extLst>
          </p:cNvPr>
          <p:cNvSpPr/>
          <p:nvPr/>
        </p:nvSpPr>
        <p:spPr>
          <a:xfrm>
            <a:off x="4527556" y="4170382"/>
            <a:ext cx="7127451" cy="11573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การยืนยันข้อมูลลิขสิทธิ์รูปภาพ (ถ้ามี)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เพื่อเตรียมความพร้อมในการจัดทำแบบยืนยันข้อมูลลิขสิทธิ์รูปภาพ (</a:t>
            </a:r>
            <a:r>
              <a:rPr lang="en-US" sz="2800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PN02)</a:t>
            </a:r>
          </a:p>
        </p:txBody>
      </p:sp>
      <p:sp>
        <p:nvSpPr>
          <p:cNvPr id="13" name="Google Shape;429;p22">
            <a:extLst>
              <a:ext uri="{FF2B5EF4-FFF2-40B4-BE49-F238E27FC236}">
                <a16:creationId xmlns:a16="http://schemas.microsoft.com/office/drawing/2014/main" id="{A455E626-F3C4-4D5E-8D97-3BF197DFF922}"/>
              </a:ext>
            </a:extLst>
          </p:cNvPr>
          <p:cNvSpPr/>
          <p:nvPr/>
        </p:nvSpPr>
        <p:spPr>
          <a:xfrm>
            <a:off x="4525833" y="5688191"/>
            <a:ext cx="5532567" cy="7082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การตรวจสอบความสมบูรณ์ของต้นฉบับ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Google Shape;523;p25">
            <a:hlinkClick r:id="rId2" action="ppaction://hlinkfile"/>
            <a:extLst>
              <a:ext uri="{FF2B5EF4-FFF2-40B4-BE49-F238E27FC236}">
                <a16:creationId xmlns:a16="http://schemas.microsoft.com/office/drawing/2014/main" id="{70704A25-C12E-4078-8BEE-24B4C7188EF3}"/>
              </a:ext>
            </a:extLst>
          </p:cNvPr>
          <p:cNvSpPr txBox="1"/>
          <p:nvPr/>
        </p:nvSpPr>
        <p:spPr>
          <a:xfrm>
            <a:off x="704459" y="5297730"/>
            <a:ext cx="2038289" cy="526588"/>
          </a:xfrm>
          <a:prstGeom prst="rect">
            <a:avLst/>
          </a:prstGeom>
          <a:solidFill>
            <a:srgbClr val="F38D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1-1 Checklist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1400AA-F244-4AB8-8DD0-E1BCB93FD8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211569"/>
            <a:ext cx="1446963" cy="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4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3821374" cy="6858000"/>
          </a:xfrm>
          <a:prstGeom prst="rect">
            <a:avLst/>
          </a:prstGeom>
          <a:solidFill>
            <a:srgbClr val="F2D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1" name="Google Shape;429;p22"/>
          <p:cNvSpPr/>
          <p:nvPr/>
        </p:nvSpPr>
        <p:spPr>
          <a:xfrm>
            <a:off x="3956197" y="1452880"/>
            <a:ext cx="8030620" cy="3441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th-TH" sz="3600" b="1" u="sng" dirty="0">
                <a:solidFill>
                  <a:srgbClr val="000000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รายละเอียดเกี่ยวกับ</a:t>
            </a:r>
            <a:b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</a:b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1) การรับรองการเป็นผู้สร้างสรรค์ผลงานด้วยตนเอง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2) ยืนยันการไม่ละเมิดทรัพย์สินทางปัญญาของผู้อื่น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3) ความรับผิดของผู้สร้างสรรค์</a:t>
            </a:r>
          </a:p>
          <a:p>
            <a:pPr lvl="0">
              <a:buClr>
                <a:schemeClr val="dk1"/>
              </a:buClr>
              <a:buSzPts val="1100"/>
            </a:pPr>
            <a:endParaRPr lang="th-TH" sz="3600" b="1" dirty="0">
              <a:solidFill>
                <a:srgbClr val="000000"/>
              </a:solidFill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โดยมีการลงนามทั้งฝ่ายสำนักพิมพ์ฯ และฝ่ายผู้สร้างสรรค์</a:t>
            </a:r>
            <a:endParaRPr lang="th-TH" sz="3200" dirty="0">
              <a:solidFill>
                <a:srgbClr val="000000"/>
              </a:solidFill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  <p:sp>
        <p:nvSpPr>
          <p:cNvPr id="16" name="Google Shape;859;p31"/>
          <p:cNvSpPr txBox="1">
            <a:spLocks noGrp="1"/>
          </p:cNvSpPr>
          <p:nvPr>
            <p:ph type="title"/>
          </p:nvPr>
        </p:nvSpPr>
        <p:spPr>
          <a:xfrm>
            <a:off x="3821375" y="74429"/>
            <a:ext cx="8370625" cy="11057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sz="3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1-2</a:t>
            </a:r>
            <a:r>
              <a:rPr lang="en-US" sz="3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ข้อตกลงสำหรับการตีพิมพ์และจัดจำหน่ายหนังสืออิเล็กทรอนิกส์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5763" y="1719748"/>
            <a:ext cx="3349847" cy="3349958"/>
            <a:chOff x="638425" y="1167916"/>
            <a:chExt cx="2527590" cy="2527674"/>
          </a:xfrm>
        </p:grpSpPr>
        <p:grpSp>
          <p:nvGrpSpPr>
            <p:cNvPr id="19" name="Google Shape;519;p25"/>
            <p:cNvGrpSpPr/>
            <p:nvPr/>
          </p:nvGrpSpPr>
          <p:grpSpPr>
            <a:xfrm>
              <a:off x="638425" y="1167916"/>
              <a:ext cx="2527590" cy="2527674"/>
              <a:chOff x="3243081" y="1188718"/>
              <a:chExt cx="601462" cy="601482"/>
            </a:xfrm>
          </p:grpSpPr>
          <p:sp>
            <p:nvSpPr>
              <p:cNvPr id="21" name="Google Shape;520;p25"/>
              <p:cNvSpPr/>
              <p:nvPr/>
            </p:nvSpPr>
            <p:spPr>
              <a:xfrm>
                <a:off x="3243081" y="1188718"/>
                <a:ext cx="601462" cy="601482"/>
              </a:xfrm>
              <a:custGeom>
                <a:avLst/>
                <a:gdLst/>
                <a:ahLst/>
                <a:cxnLst/>
                <a:rect l="l" t="t" r="r" b="b"/>
                <a:pathLst>
                  <a:path w="29183" h="29184" extrusionOk="0">
                    <a:moveTo>
                      <a:pt x="14586" y="1"/>
                    </a:moveTo>
                    <a:cubicBezTo>
                      <a:pt x="6525" y="1"/>
                      <a:pt x="0" y="6537"/>
                      <a:pt x="0" y="14598"/>
                    </a:cubicBezTo>
                    <a:cubicBezTo>
                      <a:pt x="0" y="22647"/>
                      <a:pt x="6525" y="29183"/>
                      <a:pt x="14586" y="29183"/>
                    </a:cubicBezTo>
                    <a:cubicBezTo>
                      <a:pt x="22646" y="29183"/>
                      <a:pt x="29183" y="22647"/>
                      <a:pt x="29183" y="14598"/>
                    </a:cubicBezTo>
                    <a:cubicBezTo>
                      <a:pt x="29183" y="6537"/>
                      <a:pt x="22646" y="1"/>
                      <a:pt x="14586" y="1"/>
                    </a:cubicBezTo>
                    <a:close/>
                  </a:path>
                </a:pathLst>
              </a:custGeom>
              <a:solidFill>
                <a:srgbClr val="A4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Google Shape;524;p25"/>
              <p:cNvSpPr/>
              <p:nvPr/>
            </p:nvSpPr>
            <p:spPr>
              <a:xfrm>
                <a:off x="3274628" y="1220272"/>
                <a:ext cx="538353" cy="538372"/>
              </a:xfrm>
              <a:custGeom>
                <a:avLst/>
                <a:gdLst/>
                <a:ahLst/>
                <a:cxnLst/>
                <a:rect l="l" t="t" r="r" b="b"/>
                <a:pathLst>
                  <a:path w="29183" h="29184" extrusionOk="0">
                    <a:moveTo>
                      <a:pt x="14586" y="1"/>
                    </a:moveTo>
                    <a:cubicBezTo>
                      <a:pt x="6525" y="1"/>
                      <a:pt x="0" y="6537"/>
                      <a:pt x="0" y="14598"/>
                    </a:cubicBezTo>
                    <a:cubicBezTo>
                      <a:pt x="0" y="22647"/>
                      <a:pt x="6525" y="29183"/>
                      <a:pt x="14586" y="29183"/>
                    </a:cubicBezTo>
                    <a:cubicBezTo>
                      <a:pt x="22646" y="29183"/>
                      <a:pt x="29183" y="22647"/>
                      <a:pt x="29183" y="14598"/>
                    </a:cubicBezTo>
                    <a:cubicBezTo>
                      <a:pt x="29183" y="6537"/>
                      <a:pt x="22646" y="1"/>
                      <a:pt x="1458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 dirty="0"/>
              </a:p>
            </p:txBody>
          </p:sp>
        </p:grpSp>
        <p:sp>
          <p:nvSpPr>
            <p:cNvPr id="20" name="Google Shape;523;p25"/>
            <p:cNvSpPr txBox="1"/>
            <p:nvPr/>
          </p:nvSpPr>
          <p:spPr>
            <a:xfrm>
              <a:off x="669269" y="2027673"/>
              <a:ext cx="2395017" cy="859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1.</a:t>
              </a:r>
              <a:r>
                <a:rPr lang="th-TH" sz="36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การรับต้นฉบับ</a:t>
              </a:r>
            </a:p>
          </p:txBody>
        </p:sp>
      </p:grpSp>
      <p:sp>
        <p:nvSpPr>
          <p:cNvPr id="13" name="Google Shape;523;p25">
            <a:hlinkClick r:id="rId2" action="ppaction://hlinkfile"/>
            <a:extLst>
              <a:ext uri="{FF2B5EF4-FFF2-40B4-BE49-F238E27FC236}">
                <a16:creationId xmlns:a16="http://schemas.microsoft.com/office/drawing/2014/main" id="{39A74CC2-04F9-4E3A-A7C0-C98D298AAB0D}"/>
              </a:ext>
            </a:extLst>
          </p:cNvPr>
          <p:cNvSpPr txBox="1"/>
          <p:nvPr/>
        </p:nvSpPr>
        <p:spPr>
          <a:xfrm>
            <a:off x="844569" y="5253986"/>
            <a:ext cx="2038289" cy="526588"/>
          </a:xfrm>
          <a:prstGeom prst="rect">
            <a:avLst/>
          </a:prstGeom>
          <a:solidFill>
            <a:srgbClr val="F38D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1-2 Agreement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20FDD2-1505-4532-AC9E-2DB47A515E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211569"/>
            <a:ext cx="1446963" cy="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7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3821374" cy="6858000"/>
          </a:xfrm>
          <a:prstGeom prst="rect">
            <a:avLst/>
          </a:prstGeom>
          <a:solidFill>
            <a:srgbClr val="F2D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4" name="Google Shape;523;p25">
            <a:hlinkClick r:id="rId2" action="ppaction://hlinkfile"/>
          </p:cNvPr>
          <p:cNvSpPr txBox="1"/>
          <p:nvPr/>
        </p:nvSpPr>
        <p:spPr>
          <a:xfrm>
            <a:off x="1141851" y="5378844"/>
            <a:ext cx="1537586" cy="594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PN0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2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  <p:sp>
        <p:nvSpPr>
          <p:cNvPr id="47" name="Google Shape;859;p31"/>
          <p:cNvSpPr txBox="1">
            <a:spLocks noGrp="1"/>
          </p:cNvSpPr>
          <p:nvPr>
            <p:ph type="title"/>
          </p:nvPr>
        </p:nvSpPr>
        <p:spPr>
          <a:xfrm>
            <a:off x="4057137" y="1008730"/>
            <a:ext cx="7899100" cy="48405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b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จัดทำด้วยตนเอง </a:t>
            </a:r>
            <a:b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ว่าจ้างบุคคลอื่นจัดทำขึ้น</a:t>
            </a:r>
            <a:b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ทำซ้ำ หรือดัดแปลง จะต้องได้รับอนุญาต และต้องมีหลักฐานการได้รับอนุญาต</a:t>
            </a:r>
            <a:b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กรณีใช้ภาพถ่ายบุคคล ต้องได้รับการยินยอมจากบุคคลในภาพ หรือหากบุคคลในภาพยังไม่บรรลุนิติภาวะต้องได้รับอนุญาตจากผู้ปกครองก่อนเผยแพร่</a:t>
            </a:r>
            <a:b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24" y="0"/>
            <a:ext cx="1446963" cy="67854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35763" y="1719748"/>
            <a:ext cx="3349847" cy="3349958"/>
            <a:chOff x="638425" y="1167916"/>
            <a:chExt cx="2527590" cy="2527674"/>
          </a:xfrm>
        </p:grpSpPr>
        <p:grpSp>
          <p:nvGrpSpPr>
            <p:cNvPr id="21" name="Google Shape;519;p25"/>
            <p:cNvGrpSpPr/>
            <p:nvPr/>
          </p:nvGrpSpPr>
          <p:grpSpPr>
            <a:xfrm>
              <a:off x="638425" y="1167916"/>
              <a:ext cx="2527590" cy="2527674"/>
              <a:chOff x="3243081" y="1188718"/>
              <a:chExt cx="601462" cy="601482"/>
            </a:xfrm>
          </p:grpSpPr>
          <p:sp>
            <p:nvSpPr>
              <p:cNvPr id="23" name="Google Shape;520;p25"/>
              <p:cNvSpPr/>
              <p:nvPr/>
            </p:nvSpPr>
            <p:spPr>
              <a:xfrm>
                <a:off x="3243081" y="1188718"/>
                <a:ext cx="601462" cy="601482"/>
              </a:xfrm>
              <a:custGeom>
                <a:avLst/>
                <a:gdLst/>
                <a:ahLst/>
                <a:cxnLst/>
                <a:rect l="l" t="t" r="r" b="b"/>
                <a:pathLst>
                  <a:path w="29183" h="29184" extrusionOk="0">
                    <a:moveTo>
                      <a:pt x="14586" y="1"/>
                    </a:moveTo>
                    <a:cubicBezTo>
                      <a:pt x="6525" y="1"/>
                      <a:pt x="0" y="6537"/>
                      <a:pt x="0" y="14598"/>
                    </a:cubicBezTo>
                    <a:cubicBezTo>
                      <a:pt x="0" y="22647"/>
                      <a:pt x="6525" y="29183"/>
                      <a:pt x="14586" y="29183"/>
                    </a:cubicBezTo>
                    <a:cubicBezTo>
                      <a:pt x="22646" y="29183"/>
                      <a:pt x="29183" y="22647"/>
                      <a:pt x="29183" y="14598"/>
                    </a:cubicBezTo>
                    <a:cubicBezTo>
                      <a:pt x="29183" y="6537"/>
                      <a:pt x="22646" y="1"/>
                      <a:pt x="14586" y="1"/>
                    </a:cubicBezTo>
                    <a:close/>
                  </a:path>
                </a:pathLst>
              </a:custGeom>
              <a:solidFill>
                <a:srgbClr val="A4C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Google Shape;524;p25"/>
              <p:cNvSpPr/>
              <p:nvPr/>
            </p:nvSpPr>
            <p:spPr>
              <a:xfrm>
                <a:off x="3274628" y="1220272"/>
                <a:ext cx="538353" cy="538372"/>
              </a:xfrm>
              <a:custGeom>
                <a:avLst/>
                <a:gdLst/>
                <a:ahLst/>
                <a:cxnLst/>
                <a:rect l="l" t="t" r="r" b="b"/>
                <a:pathLst>
                  <a:path w="29183" h="29184" extrusionOk="0">
                    <a:moveTo>
                      <a:pt x="14586" y="1"/>
                    </a:moveTo>
                    <a:cubicBezTo>
                      <a:pt x="6525" y="1"/>
                      <a:pt x="0" y="6537"/>
                      <a:pt x="0" y="14598"/>
                    </a:cubicBezTo>
                    <a:cubicBezTo>
                      <a:pt x="0" y="22647"/>
                      <a:pt x="6525" y="29183"/>
                      <a:pt x="14586" y="29183"/>
                    </a:cubicBezTo>
                    <a:cubicBezTo>
                      <a:pt x="22646" y="29183"/>
                      <a:pt x="29183" y="22647"/>
                      <a:pt x="29183" y="14598"/>
                    </a:cubicBezTo>
                    <a:cubicBezTo>
                      <a:pt x="29183" y="6537"/>
                      <a:pt x="22646" y="1"/>
                      <a:pt x="1458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 dirty="0"/>
              </a:p>
            </p:txBody>
          </p:sp>
        </p:grpSp>
        <p:sp>
          <p:nvSpPr>
            <p:cNvPr id="22" name="Google Shape;523;p25"/>
            <p:cNvSpPr txBox="1"/>
            <p:nvPr/>
          </p:nvSpPr>
          <p:spPr>
            <a:xfrm>
              <a:off x="704680" y="2027673"/>
              <a:ext cx="2395017" cy="859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1.</a:t>
              </a:r>
              <a:r>
                <a:rPr lang="th-TH" sz="3600" b="1" dirty="0">
                  <a:solidFill>
                    <a:srgbClr val="434343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rPr>
                <a:t>การรับต้นฉบับ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2723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268;p19"/>
          <p:cNvCxnSpPr>
            <a:cxnSpLocks/>
          </p:cNvCxnSpPr>
          <p:nvPr/>
        </p:nvCxnSpPr>
        <p:spPr>
          <a:xfrm>
            <a:off x="7184649" y="5846205"/>
            <a:ext cx="5546" cy="35090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39" name="Rectangle 238"/>
          <p:cNvSpPr/>
          <p:nvPr/>
        </p:nvSpPr>
        <p:spPr>
          <a:xfrm>
            <a:off x="0" y="0"/>
            <a:ext cx="267948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6" name="Google Shape;537;p25"/>
          <p:cNvGrpSpPr/>
          <p:nvPr/>
        </p:nvGrpSpPr>
        <p:grpSpPr>
          <a:xfrm>
            <a:off x="241603" y="2178813"/>
            <a:ext cx="2202398" cy="2202398"/>
            <a:chOff x="3833488" y="1819113"/>
            <a:chExt cx="601462" cy="601462"/>
          </a:xfrm>
          <a:solidFill>
            <a:srgbClr val="F2D2B8"/>
          </a:solidFill>
        </p:grpSpPr>
        <p:sp>
          <p:nvSpPr>
            <p:cNvPr id="18" name="Google Shape;538;p25"/>
            <p:cNvSpPr/>
            <p:nvPr/>
          </p:nvSpPr>
          <p:spPr>
            <a:xfrm>
              <a:off x="3833488" y="1819113"/>
              <a:ext cx="601462" cy="601462"/>
            </a:xfrm>
            <a:custGeom>
              <a:avLst/>
              <a:gdLst/>
              <a:ahLst/>
              <a:cxnLst/>
              <a:rect l="l" t="t" r="r" b="b"/>
              <a:pathLst>
                <a:path w="29183" h="29183" extrusionOk="0">
                  <a:moveTo>
                    <a:pt x="14586" y="1"/>
                  </a:moveTo>
                  <a:cubicBezTo>
                    <a:pt x="6525" y="1"/>
                    <a:pt x="1" y="6525"/>
                    <a:pt x="1" y="14586"/>
                  </a:cubicBezTo>
                  <a:cubicBezTo>
                    <a:pt x="1" y="22646"/>
                    <a:pt x="6525" y="29183"/>
                    <a:pt x="14586" y="29183"/>
                  </a:cubicBezTo>
                  <a:cubicBezTo>
                    <a:pt x="22647" y="29183"/>
                    <a:pt x="29183" y="22646"/>
                    <a:pt x="29183" y="14586"/>
                  </a:cubicBezTo>
                  <a:cubicBezTo>
                    <a:pt x="29183" y="6525"/>
                    <a:pt x="22647" y="1"/>
                    <a:pt x="14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Arial"/>
                <a:buNone/>
              </a:pP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19" name="Google Shape;542;p25"/>
            <p:cNvSpPr/>
            <p:nvPr/>
          </p:nvSpPr>
          <p:spPr>
            <a:xfrm>
              <a:off x="3865042" y="1841929"/>
              <a:ext cx="538353" cy="538372"/>
            </a:xfrm>
            <a:custGeom>
              <a:avLst/>
              <a:gdLst/>
              <a:ahLst/>
              <a:cxnLst/>
              <a:rect l="l" t="t" r="r" b="b"/>
              <a:pathLst>
                <a:path w="29183" h="29184" extrusionOk="0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2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5" name="Google Shape;313;p18"/>
          <p:cNvGrpSpPr/>
          <p:nvPr/>
        </p:nvGrpSpPr>
        <p:grpSpPr>
          <a:xfrm>
            <a:off x="4329060" y="4618043"/>
            <a:ext cx="413658" cy="413692"/>
            <a:chOff x="-50134375" y="3550975"/>
            <a:chExt cx="300100" cy="300125"/>
          </a:xfrm>
        </p:grpSpPr>
        <p:sp>
          <p:nvSpPr>
            <p:cNvPr id="106" name="Google Shape;314;p18"/>
            <p:cNvSpPr/>
            <p:nvPr/>
          </p:nvSpPr>
          <p:spPr>
            <a:xfrm>
              <a:off x="-50134375" y="35509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9893" y="1419"/>
                  </a:moveTo>
                  <a:lnTo>
                    <a:pt x="9893" y="1797"/>
                  </a:lnTo>
                  <a:cubicBezTo>
                    <a:pt x="9893" y="1986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50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43" y="10587"/>
                  </a:lnTo>
                  <a:lnTo>
                    <a:pt x="2143" y="10240"/>
                  </a:lnTo>
                  <a:cubicBezTo>
                    <a:pt x="2143" y="10051"/>
                    <a:pt x="1985" y="9893"/>
                    <a:pt x="1765" y="9893"/>
                  </a:cubicBezTo>
                  <a:lnTo>
                    <a:pt x="1418" y="9893"/>
                  </a:lnTo>
                  <a:lnTo>
                    <a:pt x="1418" y="2143"/>
                  </a:lnTo>
                  <a:lnTo>
                    <a:pt x="1765" y="2143"/>
                  </a:lnTo>
                  <a:cubicBezTo>
                    <a:pt x="1985" y="2143"/>
                    <a:pt x="2143" y="1986"/>
                    <a:pt x="2143" y="1797"/>
                  </a:cubicBezTo>
                  <a:lnTo>
                    <a:pt x="2143" y="1419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97"/>
                  </a:lnTo>
                  <a:cubicBezTo>
                    <a:pt x="0" y="1986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5" y="12004"/>
                  </a:lnTo>
                  <a:cubicBezTo>
                    <a:pt x="1985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50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1" y="9893"/>
                  </a:lnTo>
                  <a:lnTo>
                    <a:pt x="11311" y="2143"/>
                  </a:lnTo>
                  <a:lnTo>
                    <a:pt x="11657" y="2143"/>
                  </a:lnTo>
                  <a:cubicBezTo>
                    <a:pt x="11846" y="2143"/>
                    <a:pt x="12004" y="1986"/>
                    <a:pt x="12004" y="1797"/>
                  </a:cubicBezTo>
                  <a:lnTo>
                    <a:pt x="12004" y="348"/>
                  </a:lnTo>
                  <a:cubicBezTo>
                    <a:pt x="12004" y="159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50" y="1"/>
                    <a:pt x="9893" y="159"/>
                    <a:pt x="9893" y="348"/>
                  </a:cubicBezTo>
                  <a:lnTo>
                    <a:pt x="9893" y="726"/>
                  </a:lnTo>
                  <a:lnTo>
                    <a:pt x="2111" y="726"/>
                  </a:lnTo>
                  <a:lnTo>
                    <a:pt x="2111" y="348"/>
                  </a:lnTo>
                  <a:cubicBezTo>
                    <a:pt x="2111" y="159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15;p18"/>
            <p:cNvSpPr/>
            <p:nvPr/>
          </p:nvSpPr>
          <p:spPr>
            <a:xfrm>
              <a:off x="-50054825" y="3603750"/>
              <a:ext cx="141800" cy="194575"/>
            </a:xfrm>
            <a:custGeom>
              <a:avLst/>
              <a:gdLst/>
              <a:ahLst/>
              <a:cxnLst/>
              <a:rect l="l" t="t" r="r" b="b"/>
              <a:pathLst>
                <a:path w="5672" h="7783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873"/>
                    <a:pt x="74" y="1922"/>
                    <a:pt x="151" y="1922"/>
                  </a:cubicBezTo>
                  <a:cubicBezTo>
                    <a:pt x="186" y="1922"/>
                    <a:pt x="222" y="1911"/>
                    <a:pt x="252" y="1891"/>
                  </a:cubicBezTo>
                  <a:lnTo>
                    <a:pt x="725" y="1419"/>
                  </a:lnTo>
                  <a:lnTo>
                    <a:pt x="2143" y="1419"/>
                  </a:lnTo>
                  <a:lnTo>
                    <a:pt x="2143" y="7089"/>
                  </a:lnTo>
                  <a:lnTo>
                    <a:pt x="1670" y="7562"/>
                  </a:lnTo>
                  <a:cubicBezTo>
                    <a:pt x="1576" y="7625"/>
                    <a:pt x="1670" y="7782"/>
                    <a:pt x="1765" y="7782"/>
                  </a:cubicBezTo>
                  <a:lnTo>
                    <a:pt x="3907" y="7782"/>
                  </a:lnTo>
                  <a:cubicBezTo>
                    <a:pt x="4064" y="7782"/>
                    <a:pt x="4096" y="7625"/>
                    <a:pt x="4033" y="7562"/>
                  </a:cubicBezTo>
                  <a:lnTo>
                    <a:pt x="3560" y="7089"/>
                  </a:lnTo>
                  <a:lnTo>
                    <a:pt x="3560" y="1419"/>
                  </a:lnTo>
                  <a:lnTo>
                    <a:pt x="4978" y="1419"/>
                  </a:lnTo>
                  <a:lnTo>
                    <a:pt x="5451" y="1891"/>
                  </a:lnTo>
                  <a:cubicBezTo>
                    <a:pt x="5467" y="1908"/>
                    <a:pt x="5491" y="1916"/>
                    <a:pt x="5517" y="1916"/>
                  </a:cubicBezTo>
                  <a:cubicBezTo>
                    <a:pt x="5587" y="1916"/>
                    <a:pt x="5671" y="1857"/>
                    <a:pt x="5671" y="1765"/>
                  </a:cubicBezTo>
                  <a:lnTo>
                    <a:pt x="5671" y="347"/>
                  </a:lnTo>
                  <a:cubicBezTo>
                    <a:pt x="5671" y="158"/>
                    <a:pt x="5514" y="1"/>
                    <a:pt x="5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5;p16"/>
          <p:cNvGrpSpPr/>
          <p:nvPr/>
        </p:nvGrpSpPr>
        <p:grpSpPr>
          <a:xfrm>
            <a:off x="4072912" y="3783754"/>
            <a:ext cx="417599" cy="515091"/>
            <a:chOff x="3330525" y="4399275"/>
            <a:chExt cx="390650" cy="481850"/>
          </a:xfrm>
        </p:grpSpPr>
        <p:sp>
          <p:nvSpPr>
            <p:cNvPr id="158" name="Google Shape;156;p16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" name="Google Shape;157;p16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" name="Google Shape;158;p16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" name="Google Shape;159;p16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" name="Google Shape;160;p16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3" name="Google Shape;161;p16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" name="Google Shape;162;p16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5" name="Google Shape;163;p16"/>
          <p:cNvGrpSpPr/>
          <p:nvPr/>
        </p:nvGrpSpPr>
        <p:grpSpPr>
          <a:xfrm>
            <a:off x="5433003" y="3550819"/>
            <a:ext cx="384514" cy="515063"/>
            <a:chOff x="3938800" y="4399275"/>
            <a:chExt cx="359700" cy="481825"/>
          </a:xfrm>
        </p:grpSpPr>
        <p:sp>
          <p:nvSpPr>
            <p:cNvPr id="166" name="Google Shape;164;p16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7" name="Google Shape;165;p16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8" name="Google Shape;166;p16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9" name="Google Shape;167;p16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0" name="Google Shape;168;p16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9" name="Google Shape;177;p16"/>
          <p:cNvGrpSpPr/>
          <p:nvPr/>
        </p:nvGrpSpPr>
        <p:grpSpPr>
          <a:xfrm>
            <a:off x="8155128" y="3783764"/>
            <a:ext cx="384514" cy="515063"/>
            <a:chOff x="3938800" y="4399275"/>
            <a:chExt cx="359700" cy="481825"/>
          </a:xfrm>
        </p:grpSpPr>
        <p:sp>
          <p:nvSpPr>
            <p:cNvPr id="180" name="Google Shape;178;p16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1" name="Google Shape;179;p16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2" name="Google Shape;180;p16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3" name="Google Shape;181;p16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4" name="Google Shape;182;p16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189" name="Google Shape;401;p22"/>
          <p:cNvCxnSpPr>
            <a:cxnSpLocks/>
          </p:cNvCxnSpPr>
          <p:nvPr/>
        </p:nvCxnSpPr>
        <p:spPr>
          <a:xfrm>
            <a:off x="7239787" y="2072212"/>
            <a:ext cx="1" cy="37582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3" name="Google Shape;268;p19"/>
          <p:cNvCxnSpPr/>
          <p:nvPr/>
        </p:nvCxnSpPr>
        <p:spPr>
          <a:xfrm flipH="1">
            <a:off x="7239788" y="3444388"/>
            <a:ext cx="4736" cy="50300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0" name="Google Shape;268;p19"/>
          <p:cNvCxnSpPr>
            <a:cxnSpLocks/>
          </p:cNvCxnSpPr>
          <p:nvPr/>
        </p:nvCxnSpPr>
        <p:spPr>
          <a:xfrm>
            <a:off x="3003814" y="1815906"/>
            <a:ext cx="0" cy="2663353"/>
          </a:xfrm>
          <a:prstGeom prst="straightConnector1">
            <a:avLst/>
          </a:prstGeom>
          <a:ln w="19050">
            <a:headEnd type="none" w="med" len="med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Google Shape;268;p19"/>
          <p:cNvCxnSpPr>
            <a:cxnSpLocks/>
          </p:cNvCxnSpPr>
          <p:nvPr/>
        </p:nvCxnSpPr>
        <p:spPr>
          <a:xfrm>
            <a:off x="3003814" y="1815906"/>
            <a:ext cx="1908427" cy="0"/>
          </a:xfrm>
          <a:prstGeom prst="straightConnector1">
            <a:avLst/>
          </a:prstGeom>
          <a:ln w="19050">
            <a:headEnd type="none" w="med" len="med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Google Shape;1074;p25"/>
          <p:cNvSpPr/>
          <p:nvPr/>
        </p:nvSpPr>
        <p:spPr>
          <a:xfrm>
            <a:off x="4912241" y="1591499"/>
            <a:ext cx="4945858" cy="448814"/>
          </a:xfrm>
          <a:custGeom>
            <a:avLst/>
            <a:gdLst/>
            <a:ahLst/>
            <a:cxnLst/>
            <a:rect l="l" t="t" r="r" b="b"/>
            <a:pathLst>
              <a:path w="49935" h="15908" extrusionOk="0">
                <a:moveTo>
                  <a:pt x="3715" y="0"/>
                </a:moveTo>
                <a:cubicBezTo>
                  <a:pt x="2703" y="0"/>
                  <a:pt x="1750" y="417"/>
                  <a:pt x="1084" y="1084"/>
                </a:cubicBezTo>
                <a:cubicBezTo>
                  <a:pt x="417" y="1750"/>
                  <a:pt x="0" y="2703"/>
                  <a:pt x="0" y="3715"/>
                </a:cubicBezTo>
                <a:lnTo>
                  <a:pt x="0" y="12192"/>
                </a:lnTo>
                <a:cubicBezTo>
                  <a:pt x="0" y="13204"/>
                  <a:pt x="417" y="14157"/>
                  <a:pt x="1084" y="14823"/>
                </a:cubicBezTo>
                <a:cubicBezTo>
                  <a:pt x="1750" y="15490"/>
                  <a:pt x="2703" y="15907"/>
                  <a:pt x="3715" y="15907"/>
                </a:cubicBezTo>
                <a:lnTo>
                  <a:pt x="46208" y="15907"/>
                </a:lnTo>
                <a:cubicBezTo>
                  <a:pt x="46222" y="15907"/>
                  <a:pt x="46236" y="15907"/>
                  <a:pt x="46250" y="15907"/>
                </a:cubicBezTo>
                <a:cubicBezTo>
                  <a:pt x="47258" y="15907"/>
                  <a:pt x="48194" y="15481"/>
                  <a:pt x="48851" y="14823"/>
                </a:cubicBezTo>
                <a:cubicBezTo>
                  <a:pt x="49518" y="14157"/>
                  <a:pt x="49935" y="13204"/>
                  <a:pt x="49935" y="12192"/>
                </a:cubicBezTo>
                <a:lnTo>
                  <a:pt x="49935" y="3715"/>
                </a:lnTo>
                <a:cubicBezTo>
                  <a:pt x="49935" y="2703"/>
                  <a:pt x="49518" y="1750"/>
                  <a:pt x="48851" y="1084"/>
                </a:cubicBezTo>
                <a:cubicBezTo>
                  <a:pt x="48185" y="417"/>
                  <a:pt x="47232" y="0"/>
                  <a:pt x="46208" y="0"/>
                </a:cubicBezTo>
                <a:close/>
              </a:path>
            </a:pathLst>
          </a:custGeom>
          <a:solidFill>
            <a:srgbClr val="A6B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400" b="1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ผู้ทรงคุณวุฒิฯ พิจารณาผลงานภายใน </a:t>
            </a:r>
            <a:r>
              <a:rPr lang="en-US" sz="2400" b="1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1-3</a:t>
            </a:r>
            <a:r>
              <a:rPr lang="th-TH" sz="2400" b="1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 เดือน</a:t>
            </a:r>
            <a:endParaRPr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86" name="Google Shape;389;p22"/>
          <p:cNvGrpSpPr/>
          <p:nvPr/>
        </p:nvGrpSpPr>
        <p:grpSpPr>
          <a:xfrm>
            <a:off x="5588633" y="2548136"/>
            <a:ext cx="3311782" cy="798631"/>
            <a:chOff x="4376162" y="-518619"/>
            <a:chExt cx="1789800" cy="706801"/>
          </a:xfrm>
        </p:grpSpPr>
        <p:sp>
          <p:nvSpPr>
            <p:cNvPr id="187" name="Google Shape;390;p22"/>
            <p:cNvSpPr/>
            <p:nvPr/>
          </p:nvSpPr>
          <p:spPr>
            <a:xfrm>
              <a:off x="4376162" y="-518619"/>
              <a:ext cx="1789800" cy="706801"/>
            </a:xfrm>
            <a:prstGeom prst="diamond">
              <a:avLst/>
            </a:prstGeom>
            <a:solidFill>
              <a:schemeClr val="bg1"/>
            </a:solidFill>
            <a:ln w="38100" cap="flat" cmpd="sng">
              <a:solidFill>
                <a:srgbClr val="69A3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" name="Google Shape;391;p22"/>
            <p:cNvSpPr txBox="1"/>
            <p:nvPr/>
          </p:nvSpPr>
          <p:spPr>
            <a:xfrm>
              <a:off x="4612039" y="-396835"/>
              <a:ext cx="1342500" cy="435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รูปแบบการพิจารณา</a:t>
              </a:r>
            </a:p>
          </p:txBody>
        </p:sp>
      </p:grpSp>
      <p:sp>
        <p:nvSpPr>
          <p:cNvPr id="190" name="Google Shape;271;p19"/>
          <p:cNvSpPr/>
          <p:nvPr/>
        </p:nvSpPr>
        <p:spPr>
          <a:xfrm>
            <a:off x="3857170" y="3626658"/>
            <a:ext cx="7657248" cy="394307"/>
          </a:xfrm>
          <a:custGeom>
            <a:avLst/>
            <a:gdLst/>
            <a:ahLst/>
            <a:cxnLst/>
            <a:rect l="l" t="t" r="r" b="b"/>
            <a:pathLst>
              <a:path w="75208" h="15248" extrusionOk="0">
                <a:moveTo>
                  <a:pt x="0" y="15172"/>
                </a:moveTo>
                <a:lnTo>
                  <a:pt x="0" y="0"/>
                </a:lnTo>
                <a:lnTo>
                  <a:pt x="75117" y="0"/>
                </a:lnTo>
                <a:lnTo>
                  <a:pt x="75208" y="15248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sp>
      <p:sp>
        <p:nvSpPr>
          <p:cNvPr id="197" name="Text Box 6"/>
          <p:cNvSpPr txBox="1">
            <a:spLocks noChangeArrowheads="1"/>
          </p:cNvSpPr>
          <p:nvPr/>
        </p:nvSpPr>
        <p:spPr bwMode="auto">
          <a:xfrm>
            <a:off x="2763382" y="4034275"/>
            <a:ext cx="2837431" cy="1838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8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รูปแบบที่ 1</a:t>
            </a:r>
            <a:endParaRPr lang="en-US" sz="2800" dirty="0">
              <a:effectLst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“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แก้ไขตามข้อเสนอแนะ</a:t>
            </a:r>
            <a:endParaRPr lang="en-US" sz="2800" dirty="0">
              <a:effectLst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8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และส่งกลับมาพิจารณาใหม่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”</a:t>
            </a:r>
            <a:endParaRPr lang="en-US" sz="1100" dirty="0">
              <a:effectLst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198" name="Text Box 8"/>
          <p:cNvSpPr txBox="1">
            <a:spLocks noChangeArrowheads="1"/>
          </p:cNvSpPr>
          <p:nvPr/>
        </p:nvSpPr>
        <p:spPr bwMode="auto">
          <a:xfrm>
            <a:off x="5736587" y="4020965"/>
            <a:ext cx="3001832" cy="18521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รูปแบบที่ </a:t>
            </a:r>
            <a:r>
              <a:rPr lang="en-US" sz="24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2</a:t>
            </a:r>
            <a:endParaRPr lang="en-US" sz="1600" dirty="0">
              <a:effectLst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“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สนับสนุนการจัดพิมพ์</a:t>
            </a:r>
            <a:r>
              <a:rPr lang="en-US" sz="20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”</a:t>
            </a:r>
            <a:endParaRPr lang="en-US" sz="1200" dirty="0">
              <a:effectLst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8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โดยแก้ไขตามข้อเสนอแนะ </a:t>
            </a:r>
            <a:br>
              <a:rPr lang="th-TH" sz="28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และไม่ต้องส่งให้ผู้ทรงคุณวุฒิพิจารณา</a:t>
            </a:r>
            <a:endParaRPr lang="en-US" sz="1050" dirty="0">
              <a:effectLst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199" name="Text Box 7"/>
          <p:cNvSpPr txBox="1">
            <a:spLocks noChangeArrowheads="1"/>
          </p:cNvSpPr>
          <p:nvPr/>
        </p:nvSpPr>
        <p:spPr bwMode="auto">
          <a:xfrm>
            <a:off x="8886751" y="4020965"/>
            <a:ext cx="3002393" cy="1852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8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รูปแบบที่ 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3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“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ไม่สมควรสนับสนุนการตีพิมพ์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”</a:t>
            </a:r>
            <a:br>
              <a:rPr lang="th-TH" sz="28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</a:br>
            <a:r>
              <a:rPr lang="th-TH" sz="24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และคืนต้นฉบับให้ผู้สร้างสรรค์</a:t>
            </a:r>
            <a:endParaRPr lang="en-US" sz="2800" dirty="0">
              <a:effectLst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dirty="0">
                <a:effectLst/>
                <a:latin typeface="Calibri"/>
                <a:ea typeface="Calibri"/>
                <a:cs typeface="Cordia New"/>
              </a:rPr>
              <a:t> </a:t>
            </a:r>
            <a:endParaRPr lang="en-US" sz="12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234" name="Google Shape;523;p25">
            <a:hlinkClick r:id="rId2" action="ppaction://hlinkfile"/>
          </p:cNvPr>
          <p:cNvSpPr txBox="1"/>
          <p:nvPr/>
        </p:nvSpPr>
        <p:spPr>
          <a:xfrm>
            <a:off x="6421402" y="6228640"/>
            <a:ext cx="1537586" cy="367712"/>
          </a:xfrm>
          <a:prstGeom prst="rect">
            <a:avLst/>
          </a:prstGeom>
          <a:solidFill>
            <a:srgbClr val="FCBD24"/>
          </a:solidFill>
          <a:ln>
            <a:solidFill>
              <a:srgbClr val="FCBD2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PN03</a:t>
            </a:r>
            <a:endParaRPr sz="2800" dirty="0">
              <a:solidFill>
                <a:schemeClr val="tx1"/>
              </a:solidFill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  <p:sp>
        <p:nvSpPr>
          <p:cNvPr id="60" name="Google Shape;541;p25"/>
          <p:cNvSpPr txBox="1"/>
          <p:nvPr/>
        </p:nvSpPr>
        <p:spPr>
          <a:xfrm>
            <a:off x="-258114" y="2869837"/>
            <a:ext cx="3201827" cy="85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b="1" dirty="0">
                <a:solidFill>
                  <a:srgbClr val="434343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2.</a:t>
            </a:r>
            <a:r>
              <a:rPr lang="th-TH" sz="2000" b="1" dirty="0">
                <a:solidFill>
                  <a:srgbClr val="434343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การพิจารณาต้นฉบับ</a:t>
            </a:r>
          </a:p>
          <a:p>
            <a:pPr lvl="0" algn="ctr"/>
            <a:r>
              <a:rPr lang="th-TH" sz="2000" b="1" dirty="0">
                <a:solidFill>
                  <a:srgbClr val="434343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และสนับสนุนการตีพิมพ์</a:t>
            </a:r>
          </a:p>
          <a:p>
            <a:pPr lvl="0" algn="ctr"/>
            <a:r>
              <a:rPr lang="en-US" sz="2000" b="1" dirty="0">
                <a:solidFill>
                  <a:srgbClr val="434343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E-book</a:t>
            </a:r>
            <a:endParaRPr lang="th-TH" sz="2000" b="1" dirty="0">
              <a:solidFill>
                <a:srgbClr val="434343"/>
              </a:solidFill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4634169" y="725215"/>
            <a:ext cx="5487592" cy="448814"/>
          </a:xfrm>
          <a:prstGeom prst="rect">
            <a:avLst/>
          </a:prstGeom>
          <a:solidFill>
            <a:srgbClr val="A6B69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คัดเลือกและแต่งตั้งผู้ทรงคุณวุฒิฯ 3 ท่าน ภายในเวลา 1 สัปดาห์</a:t>
            </a:r>
            <a:endParaRPr lang="en-US" sz="1200" dirty="0">
              <a:effectLst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cxnSp>
        <p:nvCxnSpPr>
          <p:cNvPr id="64" name="Google Shape;401;p22"/>
          <p:cNvCxnSpPr/>
          <p:nvPr/>
        </p:nvCxnSpPr>
        <p:spPr>
          <a:xfrm flipH="1">
            <a:off x="7237502" y="1220030"/>
            <a:ext cx="2" cy="27687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1699D433-A1FF-4B00-BFDE-B4DEB6C05A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211569"/>
            <a:ext cx="1446963" cy="678541"/>
          </a:xfrm>
          <a:prstGeom prst="rect">
            <a:avLst/>
          </a:prstGeom>
        </p:spPr>
      </p:pic>
      <p:cxnSp>
        <p:nvCxnSpPr>
          <p:cNvPr id="59" name="Google Shape;401;p22">
            <a:extLst>
              <a:ext uri="{FF2B5EF4-FFF2-40B4-BE49-F238E27FC236}">
                <a16:creationId xmlns:a16="http://schemas.microsoft.com/office/drawing/2014/main" id="{511C9CBC-C97F-4124-BAE2-AB5BF7963748}"/>
              </a:ext>
            </a:extLst>
          </p:cNvPr>
          <p:cNvCxnSpPr/>
          <p:nvPr/>
        </p:nvCxnSpPr>
        <p:spPr>
          <a:xfrm flipH="1">
            <a:off x="7184648" y="6617569"/>
            <a:ext cx="1" cy="17613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357726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0"/>
            <a:ext cx="267948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6189377" y="1718658"/>
            <a:ext cx="2450126" cy="150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oogle Shape;531;p25"/>
          <p:cNvGrpSpPr/>
          <p:nvPr/>
        </p:nvGrpSpPr>
        <p:grpSpPr>
          <a:xfrm>
            <a:off x="158948" y="2273422"/>
            <a:ext cx="2311154" cy="2311154"/>
            <a:chOff x="3802859" y="3243219"/>
            <a:chExt cx="601462" cy="601462"/>
          </a:xfrm>
          <a:solidFill>
            <a:srgbClr val="E49D5C"/>
          </a:solidFill>
        </p:grpSpPr>
        <p:sp>
          <p:nvSpPr>
            <p:cNvPr id="23" name="Google Shape;532;p25"/>
            <p:cNvSpPr/>
            <p:nvPr/>
          </p:nvSpPr>
          <p:spPr>
            <a:xfrm>
              <a:off x="3802859" y="3243219"/>
              <a:ext cx="601462" cy="601462"/>
            </a:xfrm>
            <a:custGeom>
              <a:avLst/>
              <a:gdLst/>
              <a:ahLst/>
              <a:cxnLst/>
              <a:rect l="l" t="t" r="r" b="b"/>
              <a:pathLst>
                <a:path w="29183" h="29183" extrusionOk="0">
                  <a:moveTo>
                    <a:pt x="14586" y="1"/>
                  </a:moveTo>
                  <a:cubicBezTo>
                    <a:pt x="6525" y="1"/>
                    <a:pt x="1" y="6525"/>
                    <a:pt x="1" y="14586"/>
                  </a:cubicBezTo>
                  <a:cubicBezTo>
                    <a:pt x="1" y="22646"/>
                    <a:pt x="6525" y="29183"/>
                    <a:pt x="14586" y="29183"/>
                  </a:cubicBezTo>
                  <a:cubicBezTo>
                    <a:pt x="22647" y="29183"/>
                    <a:pt x="29183" y="22646"/>
                    <a:pt x="29183" y="14586"/>
                  </a:cubicBezTo>
                  <a:cubicBezTo>
                    <a:pt x="29183" y="6525"/>
                    <a:pt x="22647" y="1"/>
                    <a:pt x="14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24" name="Google Shape;536;p25"/>
            <p:cNvSpPr/>
            <p:nvPr/>
          </p:nvSpPr>
          <p:spPr>
            <a:xfrm>
              <a:off x="3834421" y="3274770"/>
              <a:ext cx="538353" cy="538372"/>
            </a:xfrm>
            <a:custGeom>
              <a:avLst/>
              <a:gdLst/>
              <a:ahLst/>
              <a:cxnLst/>
              <a:rect l="l" t="t" r="r" b="b"/>
              <a:pathLst>
                <a:path w="29183" h="29184" extrusionOk="0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Google Shape;541;p25"/>
          <p:cNvSpPr txBox="1"/>
          <p:nvPr/>
        </p:nvSpPr>
        <p:spPr>
          <a:xfrm>
            <a:off x="547560" y="2918074"/>
            <a:ext cx="1580004" cy="1056398"/>
          </a:xfrm>
          <a:prstGeom prst="rect">
            <a:avLst/>
          </a:prstGeom>
          <a:solidFill>
            <a:srgbClr val="E49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b="1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3.</a:t>
            </a:r>
            <a:r>
              <a:rPr lang="th-TH" sz="2000" b="1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 การจัด </a:t>
            </a:r>
            <a:r>
              <a:rPr lang="en-US" sz="2000" b="1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Layout&amp; Artwork</a:t>
            </a:r>
            <a:endParaRPr lang="th-TH" sz="2000" b="1" dirty="0"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  <a:p>
            <a:pPr algn="ctr"/>
            <a:r>
              <a:rPr lang="th-TH" sz="2000" b="1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และพิสูจน์อักษร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140112" y="677976"/>
            <a:ext cx="4394098" cy="839749"/>
          </a:xfrm>
          <a:prstGeom prst="rect">
            <a:avLst/>
          </a:prstGeom>
          <a:solidFill>
            <a:srgbClr val="C1D9D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Layout </a:t>
            </a:r>
            <a:r>
              <a:rPr lang="th-TH" sz="28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+ </a:t>
            </a:r>
            <a:r>
              <a:rPr lang="en-US" sz="28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Artwork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2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ภายใน 1-</a:t>
            </a:r>
            <a:r>
              <a:rPr lang="en-US" sz="22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3</a:t>
            </a:r>
            <a:r>
              <a:rPr lang="th-TH" sz="22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เดือน</a:t>
            </a:r>
            <a:endParaRPr lang="en-US" sz="1100" dirty="0">
              <a:effectLst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6449416" y="3597054"/>
            <a:ext cx="1840806" cy="528383"/>
          </a:xfrm>
          <a:prstGeom prst="rect">
            <a:avLst/>
          </a:prstGeom>
          <a:solidFill>
            <a:srgbClr val="B4C6A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200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พิสูจน์อักษร</a:t>
            </a:r>
            <a:endParaRPr lang="en-US" sz="1100" dirty="0">
              <a:effectLst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6025806" y="4713082"/>
            <a:ext cx="2628900" cy="653183"/>
          </a:xfrm>
          <a:prstGeom prst="rect">
            <a:avLst/>
          </a:prstGeom>
          <a:solidFill>
            <a:srgbClr val="69A390"/>
          </a:solidFill>
          <a:ln>
            <a:solidFill>
              <a:schemeClr val="accent4">
                <a:lumMod val="20000"/>
                <a:lumOff val="80000"/>
              </a:schemeClr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80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ประสานการทำ </a:t>
            </a:r>
            <a:r>
              <a:rPr lang="en-US" sz="2000" dirty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E-book</a:t>
            </a:r>
            <a:endParaRPr lang="en-US" sz="1600" dirty="0">
              <a:effectLst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cxnSp>
        <p:nvCxnSpPr>
          <p:cNvPr id="41" name="Google Shape;401;p22"/>
          <p:cNvCxnSpPr>
            <a:cxnSpLocks/>
          </p:cNvCxnSpPr>
          <p:nvPr/>
        </p:nvCxnSpPr>
        <p:spPr>
          <a:xfrm>
            <a:off x="7347827" y="4146703"/>
            <a:ext cx="0" cy="56007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2" name="Google Shape;523;p25">
            <a:hlinkClick r:id="rId2" action="ppaction://hlinkfile"/>
          </p:cNvPr>
          <p:cNvSpPr txBox="1"/>
          <p:nvPr/>
        </p:nvSpPr>
        <p:spPr>
          <a:xfrm>
            <a:off x="6557261" y="5840445"/>
            <a:ext cx="1537586" cy="405961"/>
          </a:xfrm>
          <a:prstGeom prst="rect">
            <a:avLst/>
          </a:prstGeom>
          <a:solidFill>
            <a:srgbClr val="E49D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PN04</a:t>
            </a:r>
            <a:endParaRPr sz="2800" dirty="0">
              <a:solidFill>
                <a:schemeClr val="tx1"/>
              </a:solidFill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  <p:cxnSp>
        <p:nvCxnSpPr>
          <p:cNvPr id="43" name="Google Shape;401;p22"/>
          <p:cNvCxnSpPr/>
          <p:nvPr/>
        </p:nvCxnSpPr>
        <p:spPr>
          <a:xfrm>
            <a:off x="7337161" y="211569"/>
            <a:ext cx="1" cy="35226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6" name="Google Shape;401;p22"/>
          <p:cNvCxnSpPr/>
          <p:nvPr/>
        </p:nvCxnSpPr>
        <p:spPr>
          <a:xfrm>
            <a:off x="7340875" y="5415844"/>
            <a:ext cx="1" cy="35226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9C84DC03-62FA-42D0-8709-D3A2FD4A64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211569"/>
            <a:ext cx="1446963" cy="678541"/>
          </a:xfrm>
          <a:prstGeom prst="rect">
            <a:avLst/>
          </a:prstGeom>
        </p:spPr>
      </p:pic>
      <p:sp>
        <p:nvSpPr>
          <p:cNvPr id="29" name="Text Box 9">
            <a:extLst>
              <a:ext uri="{FF2B5EF4-FFF2-40B4-BE49-F238E27FC236}">
                <a16:creationId xmlns:a16="http://schemas.microsoft.com/office/drawing/2014/main" id="{7EEB7A40-66D8-4F7E-98F1-9E4D5609C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111" y="1867482"/>
            <a:ext cx="2098532" cy="644432"/>
          </a:xfrm>
          <a:prstGeom prst="rect">
            <a:avLst/>
          </a:prstGeom>
          <a:solidFill>
            <a:srgbClr val="C1D9D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สำนักพิมพ์ฯ</a:t>
            </a:r>
            <a:endParaRPr lang="en-US" sz="2400" dirty="0">
              <a:effectLst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F7BE30E4-2D5C-4552-A105-D2A7CA4A5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751" y="1875763"/>
            <a:ext cx="2098532" cy="644432"/>
          </a:xfrm>
          <a:prstGeom prst="rect">
            <a:avLst/>
          </a:prstGeom>
          <a:solidFill>
            <a:srgbClr val="C1D9D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Outsource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DE95A4-C82C-4EAD-BF46-E882DC08C463}"/>
              </a:ext>
            </a:extLst>
          </p:cNvPr>
          <p:cNvSpPr/>
          <p:nvPr/>
        </p:nvSpPr>
        <p:spPr>
          <a:xfrm>
            <a:off x="7468870" y="3011193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draft</a:t>
            </a:r>
            <a:r>
              <a:rPr lang="th-TH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1</a:t>
            </a:r>
            <a:endParaRPr lang="en-US" dirty="0"/>
          </a:p>
        </p:txBody>
      </p:sp>
      <p:cxnSp>
        <p:nvCxnSpPr>
          <p:cNvPr id="35" name="Google Shape;401;p22">
            <a:extLst>
              <a:ext uri="{FF2B5EF4-FFF2-40B4-BE49-F238E27FC236}">
                <a16:creationId xmlns:a16="http://schemas.microsoft.com/office/drawing/2014/main" id="{37FC0943-B0FC-424C-9822-6920A400F46A}"/>
              </a:ext>
            </a:extLst>
          </p:cNvPr>
          <p:cNvCxnSpPr>
            <a:cxnSpLocks/>
          </p:cNvCxnSpPr>
          <p:nvPr/>
        </p:nvCxnSpPr>
        <p:spPr>
          <a:xfrm>
            <a:off x="6193112" y="1711781"/>
            <a:ext cx="0" cy="155701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7" name="Google Shape;401;p22">
            <a:extLst>
              <a:ext uri="{FF2B5EF4-FFF2-40B4-BE49-F238E27FC236}">
                <a16:creationId xmlns:a16="http://schemas.microsoft.com/office/drawing/2014/main" id="{16BBE190-28BC-41C5-8B54-8D96DC6A6E66}"/>
              </a:ext>
            </a:extLst>
          </p:cNvPr>
          <p:cNvCxnSpPr>
            <a:cxnSpLocks/>
          </p:cNvCxnSpPr>
          <p:nvPr/>
        </p:nvCxnSpPr>
        <p:spPr>
          <a:xfrm>
            <a:off x="8639503" y="1711780"/>
            <a:ext cx="0" cy="155701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6358F97-8D44-4B6D-BDE2-87BF92DC70C6}"/>
              </a:ext>
            </a:extLst>
          </p:cNvPr>
          <p:cNvCxnSpPr>
            <a:cxnSpLocks/>
          </p:cNvCxnSpPr>
          <p:nvPr/>
        </p:nvCxnSpPr>
        <p:spPr>
          <a:xfrm>
            <a:off x="4049766" y="681249"/>
            <a:ext cx="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68B2E-7D66-486E-A855-E84545E3FC46}"/>
              </a:ext>
            </a:extLst>
          </p:cNvPr>
          <p:cNvCxnSpPr>
            <a:cxnSpLocks/>
          </p:cNvCxnSpPr>
          <p:nvPr/>
        </p:nvCxnSpPr>
        <p:spPr>
          <a:xfrm>
            <a:off x="7337161" y="1517725"/>
            <a:ext cx="0" cy="20886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C74DEE-0312-422C-BCB2-2C54859D0C6A}"/>
              </a:ext>
            </a:extLst>
          </p:cNvPr>
          <p:cNvCxnSpPr>
            <a:cxnSpLocks/>
          </p:cNvCxnSpPr>
          <p:nvPr/>
        </p:nvCxnSpPr>
        <p:spPr>
          <a:xfrm flipV="1">
            <a:off x="7272606" y="2938064"/>
            <a:ext cx="0" cy="568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E299CE2-0390-4F8E-B2D0-1CB7CF700B7A}"/>
              </a:ext>
            </a:extLst>
          </p:cNvPr>
          <p:cNvCxnSpPr>
            <a:cxnSpLocks/>
          </p:cNvCxnSpPr>
          <p:nvPr/>
        </p:nvCxnSpPr>
        <p:spPr>
          <a:xfrm>
            <a:off x="7418865" y="2959085"/>
            <a:ext cx="0" cy="547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6A34D8-4B07-410B-AAF7-A2DA315F294C}"/>
              </a:ext>
            </a:extLst>
          </p:cNvPr>
          <p:cNvCxnSpPr/>
          <p:nvPr/>
        </p:nvCxnSpPr>
        <p:spPr>
          <a:xfrm>
            <a:off x="6209182" y="2861298"/>
            <a:ext cx="245012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7CDE69-D7F1-428E-BF2A-D349DFFBBD8C}"/>
              </a:ext>
            </a:extLst>
          </p:cNvPr>
          <p:cNvCxnSpPr>
            <a:cxnSpLocks/>
          </p:cNvCxnSpPr>
          <p:nvPr/>
        </p:nvCxnSpPr>
        <p:spPr>
          <a:xfrm flipV="1">
            <a:off x="6209182" y="2511915"/>
            <a:ext cx="0" cy="3493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DD7B975-3215-4282-80FA-F2738264E354}"/>
              </a:ext>
            </a:extLst>
          </p:cNvPr>
          <p:cNvCxnSpPr/>
          <p:nvPr/>
        </p:nvCxnSpPr>
        <p:spPr>
          <a:xfrm flipV="1">
            <a:off x="8659308" y="2520195"/>
            <a:ext cx="0" cy="3411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D1EA5A6-99A7-4A5D-B21B-978A23F06546}"/>
              </a:ext>
            </a:extLst>
          </p:cNvPr>
          <p:cNvSpPr/>
          <p:nvPr/>
        </p:nvSpPr>
        <p:spPr>
          <a:xfrm>
            <a:off x="7067732" y="2549900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คำนิยม</a:t>
            </a:r>
            <a:endParaRPr lang="en-US" dirty="0"/>
          </a:p>
        </p:txBody>
      </p:sp>
      <p:cxnSp>
        <p:nvCxnSpPr>
          <p:cNvPr id="64" name="Google Shape;401;p22">
            <a:extLst>
              <a:ext uri="{FF2B5EF4-FFF2-40B4-BE49-F238E27FC236}">
                <a16:creationId xmlns:a16="http://schemas.microsoft.com/office/drawing/2014/main" id="{4FABD72F-A5CC-479F-AA3F-A87CF1307A80}"/>
              </a:ext>
            </a:extLst>
          </p:cNvPr>
          <p:cNvCxnSpPr/>
          <p:nvPr/>
        </p:nvCxnSpPr>
        <p:spPr>
          <a:xfrm>
            <a:off x="7347826" y="6340514"/>
            <a:ext cx="1" cy="35226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897EABB-F9D9-4159-BBEF-A5505AFA5F86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9534210" y="1097851"/>
            <a:ext cx="5938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 Box 22">
            <a:extLst>
              <a:ext uri="{FF2B5EF4-FFF2-40B4-BE49-F238E27FC236}">
                <a16:creationId xmlns:a16="http://schemas.microsoft.com/office/drawing/2014/main" id="{BEFFA307-6B04-42EC-B6C2-42F898C42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4036" y="833658"/>
            <a:ext cx="1471907" cy="528383"/>
          </a:xfrm>
          <a:prstGeom prst="rect">
            <a:avLst/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000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ผู้สร้างสรรค์</a:t>
            </a:r>
            <a:endParaRPr lang="en-US" sz="2000" dirty="0">
              <a:effectLst/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D9001-1BAB-4BDC-AF48-21961FEB844E}"/>
              </a:ext>
            </a:extLst>
          </p:cNvPr>
          <p:cNvSpPr txBox="1"/>
          <p:nvPr/>
        </p:nvSpPr>
        <p:spPr>
          <a:xfrm>
            <a:off x="9492846" y="803953"/>
            <a:ext cx="702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Draft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36950C-6C17-4D41-B272-9C0280396A32}"/>
              </a:ext>
            </a:extLst>
          </p:cNvPr>
          <p:cNvGrpSpPr/>
          <p:nvPr/>
        </p:nvGrpSpPr>
        <p:grpSpPr>
          <a:xfrm>
            <a:off x="3988526" y="1097849"/>
            <a:ext cx="1968137" cy="3941824"/>
            <a:chOff x="3988526" y="1097849"/>
            <a:chExt cx="1968137" cy="394182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4260974-325B-4208-9695-B44FE6FB31DA}"/>
                </a:ext>
              </a:extLst>
            </p:cNvPr>
            <p:cNvCxnSpPr>
              <a:stCxn id="17" idx="1"/>
            </p:cNvCxnSpPr>
            <p:nvPr/>
          </p:nvCxnSpPr>
          <p:spPr>
            <a:xfrm flipH="1" flipV="1">
              <a:off x="3988526" y="1097849"/>
              <a:ext cx="1151586" cy="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A4D658D-7336-40DA-8778-3E4798DCE6DC}"/>
                </a:ext>
              </a:extLst>
            </p:cNvPr>
            <p:cNvCxnSpPr>
              <a:cxnSpLocks/>
            </p:cNvCxnSpPr>
            <p:nvPr/>
          </p:nvCxnSpPr>
          <p:spPr>
            <a:xfrm>
              <a:off x="3988655" y="1097849"/>
              <a:ext cx="0" cy="39418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4CECCC0-55BE-4587-8E92-025C6594EB2D}"/>
                </a:ext>
              </a:extLst>
            </p:cNvPr>
            <p:cNvCxnSpPr/>
            <p:nvPr/>
          </p:nvCxnSpPr>
          <p:spPr>
            <a:xfrm>
              <a:off x="3988526" y="5039673"/>
              <a:ext cx="196813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0019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9823" y="0"/>
            <a:ext cx="267948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56" name="Google Shape;401;p22"/>
          <p:cNvCxnSpPr/>
          <p:nvPr/>
        </p:nvCxnSpPr>
        <p:spPr>
          <a:xfrm>
            <a:off x="7169097" y="5779306"/>
            <a:ext cx="1" cy="43541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0" name="Group 9"/>
          <p:cNvGrpSpPr/>
          <p:nvPr/>
        </p:nvGrpSpPr>
        <p:grpSpPr>
          <a:xfrm>
            <a:off x="4913690" y="242351"/>
            <a:ext cx="5233538" cy="6377780"/>
            <a:chOff x="5484081" y="327085"/>
            <a:chExt cx="4234077" cy="5159800"/>
          </a:xfrm>
        </p:grpSpPr>
        <p:cxnSp>
          <p:nvCxnSpPr>
            <p:cNvPr id="51" name="Google Shape;401;p22"/>
            <p:cNvCxnSpPr/>
            <p:nvPr/>
          </p:nvCxnSpPr>
          <p:spPr>
            <a:xfrm>
              <a:off x="7305974" y="4297604"/>
              <a:ext cx="1" cy="352265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9" name="Text Box 228"/>
            <p:cNvSpPr txBox="1">
              <a:spLocks noChangeArrowheads="1"/>
            </p:cNvSpPr>
            <p:nvPr/>
          </p:nvSpPr>
          <p:spPr bwMode="auto">
            <a:xfrm>
              <a:off x="5809541" y="3159383"/>
              <a:ext cx="2976238" cy="539233"/>
            </a:xfrm>
            <a:prstGeom prst="rect">
              <a:avLst/>
            </a:prstGeom>
            <a:solidFill>
              <a:srgbClr val="CDE4BE"/>
            </a:solidFill>
            <a:ln>
              <a:noFill/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th-TH" sz="2400" dirty="0"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</a:rPr>
                <a:t>สำนักพิมพ์ฯ ประสานงานโรงพิมพ์</a:t>
              </a:r>
              <a:endParaRPr lang="en-US" sz="12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endParaRPr>
            </a:p>
          </p:txBody>
        </p:sp>
        <p:sp>
          <p:nvSpPr>
            <p:cNvPr id="30" name="Flowchart: Alternate Process 29"/>
            <p:cNvSpPr/>
            <p:nvPr/>
          </p:nvSpPr>
          <p:spPr>
            <a:xfrm>
              <a:off x="6610022" y="5164209"/>
              <a:ext cx="1405610" cy="322676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000" dirty="0">
                  <a:effectLst/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</a:rPr>
                <a:t>จบการดำเนินงาน</a:t>
              </a:r>
              <a:endParaRPr lang="en-US" sz="12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endParaRPr>
            </a:p>
          </p:txBody>
        </p:sp>
        <p:sp>
          <p:nvSpPr>
            <p:cNvPr id="31" name="Text Box 47"/>
            <p:cNvSpPr txBox="1">
              <a:spLocks noChangeArrowheads="1"/>
            </p:cNvSpPr>
            <p:nvPr/>
          </p:nvSpPr>
          <p:spPr bwMode="auto">
            <a:xfrm>
              <a:off x="5484081" y="327085"/>
              <a:ext cx="3736340" cy="894818"/>
            </a:xfrm>
            <a:prstGeom prst="rect">
              <a:avLst/>
            </a:prstGeom>
            <a:solidFill>
              <a:srgbClr val="CBE4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th-TH" sz="2800" dirty="0">
                  <a:effectLst/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</a:rPr>
                <a:t>สำนักพิมพ์สั่ง </a:t>
              </a:r>
              <a:r>
                <a:rPr lang="en-US" sz="2400" b="1" dirty="0">
                  <a:effectLst/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</a:rPr>
                <a:t>Print on demand </a:t>
              </a:r>
              <a:br>
                <a:rPr lang="th-TH" sz="2800" dirty="0">
                  <a:effectLst/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</a:rPr>
              </a:br>
              <a:r>
                <a:rPr lang="th-TH" sz="2800" dirty="0">
                  <a:effectLst/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</a:rPr>
                <a:t>เก็บไว้เป็นผลงาน</a:t>
              </a:r>
              <a:endParaRPr lang="en-US" sz="1400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endParaRPr>
            </a:p>
          </p:txBody>
        </p:sp>
        <p:sp>
          <p:nvSpPr>
            <p:cNvPr id="32" name="Text Box 52"/>
            <p:cNvSpPr txBox="1">
              <a:spLocks noChangeArrowheads="1"/>
            </p:cNvSpPr>
            <p:nvPr/>
          </p:nvSpPr>
          <p:spPr bwMode="auto">
            <a:xfrm>
              <a:off x="5925089" y="4059666"/>
              <a:ext cx="2802890" cy="404495"/>
            </a:xfrm>
            <a:prstGeom prst="rect">
              <a:avLst/>
            </a:prstGeom>
            <a:solidFill>
              <a:srgbClr val="F2D2B8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th-TH" sz="2400" dirty="0">
                  <a:effectLst/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</a:rPr>
                <a:t>เผยแพร่ </a:t>
              </a:r>
              <a:r>
                <a:rPr lang="en-US" sz="2400" dirty="0">
                  <a:effectLst/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</a:rPr>
                <a:t>E-book </a:t>
              </a:r>
              <a:r>
                <a:rPr lang="th-TH" sz="2400" dirty="0">
                  <a:effectLst/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</a:rPr>
                <a:t>บน </a:t>
              </a:r>
              <a:r>
                <a:rPr lang="en-US" sz="2400" dirty="0">
                  <a:effectLst/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</a:rPr>
                <a:t>Application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8615004" y="1626075"/>
              <a:ext cx="627964" cy="369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b="1" dirty="0">
                  <a:effectLst/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</a:rPr>
                <a:t>No</a:t>
              </a:r>
              <a:endParaRPr lang="en-US" sz="1200" b="1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endParaRPr>
            </a:p>
          </p:txBody>
        </p:sp>
        <p:sp>
          <p:nvSpPr>
            <p:cNvPr id="37" name="Text Box 63"/>
            <p:cNvSpPr txBox="1">
              <a:spLocks noChangeArrowheads="1"/>
            </p:cNvSpPr>
            <p:nvPr/>
          </p:nvSpPr>
          <p:spPr bwMode="auto">
            <a:xfrm>
              <a:off x="7336700" y="2785039"/>
              <a:ext cx="731480" cy="344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b="1" dirty="0">
                  <a:effectLst/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</a:rPr>
                <a:t>Yes</a:t>
              </a:r>
              <a:endParaRPr lang="en-US" sz="1200" b="1" dirty="0">
                <a:effectLst/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endParaRPr>
            </a:p>
          </p:txBody>
        </p:sp>
        <p:grpSp>
          <p:nvGrpSpPr>
            <p:cNvPr id="44" name="Google Shape;389;p22"/>
            <p:cNvGrpSpPr/>
            <p:nvPr/>
          </p:nvGrpSpPr>
          <p:grpSpPr>
            <a:xfrm>
              <a:off x="5809541" y="1567342"/>
              <a:ext cx="3025350" cy="1239270"/>
              <a:chOff x="4381767" y="-947602"/>
              <a:chExt cx="1789800" cy="978000"/>
            </a:xfrm>
          </p:grpSpPr>
          <p:sp>
            <p:nvSpPr>
              <p:cNvPr id="45" name="Google Shape;390;p22"/>
              <p:cNvSpPr/>
              <p:nvPr/>
            </p:nvSpPr>
            <p:spPr>
              <a:xfrm>
                <a:off x="4381767" y="-947602"/>
                <a:ext cx="1789800" cy="978000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rgbClr val="A6B69C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6" name="Google Shape;391;p22"/>
              <p:cNvSpPr txBox="1"/>
              <p:nvPr/>
            </p:nvSpPr>
            <p:spPr>
              <a:xfrm>
                <a:off x="4623186" y="-722914"/>
                <a:ext cx="1342500" cy="43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lvl="0" algn="ctr"/>
                <a:r>
                  <a:rPr lang="th-TH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ผู้สร้างสรรค์</a:t>
                </a:r>
              </a:p>
              <a:p>
                <a:pPr lvl="0" algn="ctr"/>
                <a:r>
                  <a:rPr lang="th-TH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สั่ง </a:t>
                </a:r>
                <a:r>
                  <a:rPr lang="en-US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Print on demand</a:t>
                </a:r>
                <a:endPara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>
              <a:off x="8812848" y="2186977"/>
              <a:ext cx="90531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Google Shape;401;p22"/>
            <p:cNvCxnSpPr/>
            <p:nvPr/>
          </p:nvCxnSpPr>
          <p:spPr>
            <a:xfrm>
              <a:off x="7336700" y="1215077"/>
              <a:ext cx="1" cy="352265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49" name="Google Shape;401;p22"/>
            <p:cNvCxnSpPr/>
            <p:nvPr/>
          </p:nvCxnSpPr>
          <p:spPr>
            <a:xfrm>
              <a:off x="7319214" y="2806612"/>
              <a:ext cx="1" cy="352265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50" name="Google Shape;401;p22"/>
            <p:cNvCxnSpPr/>
            <p:nvPr/>
          </p:nvCxnSpPr>
          <p:spPr>
            <a:xfrm>
              <a:off x="7312827" y="3707401"/>
              <a:ext cx="1" cy="352265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52" name="Straight Connector 51"/>
            <p:cNvCxnSpPr/>
            <p:nvPr/>
          </p:nvCxnSpPr>
          <p:spPr>
            <a:xfrm flipV="1">
              <a:off x="9718158" y="2186977"/>
              <a:ext cx="0" cy="20749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Google Shape;401;p22"/>
            <p:cNvCxnSpPr>
              <a:endCxn id="32" idx="3"/>
            </p:cNvCxnSpPr>
            <p:nvPr/>
          </p:nvCxnSpPr>
          <p:spPr>
            <a:xfrm flipH="1">
              <a:off x="8727979" y="4261914"/>
              <a:ext cx="990179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sp>
        <p:nvSpPr>
          <p:cNvPr id="55" name="Google Shape;523;p25">
            <a:hlinkClick r:id="rId2" action="ppaction://hlinkfile"/>
          </p:cNvPr>
          <p:cNvSpPr txBox="1"/>
          <p:nvPr/>
        </p:nvSpPr>
        <p:spPr>
          <a:xfrm>
            <a:off x="6509579" y="5592099"/>
            <a:ext cx="1329069" cy="406206"/>
          </a:xfrm>
          <a:prstGeom prst="rect">
            <a:avLst/>
          </a:prstGeom>
          <a:solidFill>
            <a:srgbClr val="EC3A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PN05</a:t>
            </a:r>
            <a:endParaRPr 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tx1"/>
              </a:solidFill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211569"/>
            <a:ext cx="1446963" cy="67854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1CB8406-30E0-490E-887A-376BBC0B5223}"/>
              </a:ext>
            </a:extLst>
          </p:cNvPr>
          <p:cNvCxnSpPr/>
          <p:nvPr/>
        </p:nvCxnSpPr>
        <p:spPr>
          <a:xfrm>
            <a:off x="7165644" y="0"/>
            <a:ext cx="0" cy="2115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532;p25">
            <a:extLst>
              <a:ext uri="{FF2B5EF4-FFF2-40B4-BE49-F238E27FC236}">
                <a16:creationId xmlns:a16="http://schemas.microsoft.com/office/drawing/2014/main" id="{BD463931-141A-4ACE-9CAA-D4DF89E8120E}"/>
              </a:ext>
            </a:extLst>
          </p:cNvPr>
          <p:cNvSpPr/>
          <p:nvPr/>
        </p:nvSpPr>
        <p:spPr>
          <a:xfrm>
            <a:off x="158948" y="2273422"/>
            <a:ext cx="2311154" cy="2311154"/>
          </a:xfrm>
          <a:custGeom>
            <a:avLst/>
            <a:gdLst/>
            <a:ahLst/>
            <a:cxnLst/>
            <a:rect l="l" t="t" r="r" b="b"/>
            <a:pathLst>
              <a:path w="29183" h="29183" extrusionOk="0">
                <a:moveTo>
                  <a:pt x="14586" y="1"/>
                </a:moveTo>
                <a:cubicBezTo>
                  <a:pt x="6525" y="1"/>
                  <a:pt x="1" y="6525"/>
                  <a:pt x="1" y="14586"/>
                </a:cubicBezTo>
                <a:cubicBezTo>
                  <a:pt x="1" y="22646"/>
                  <a:pt x="6525" y="29183"/>
                  <a:pt x="14586" y="29183"/>
                </a:cubicBezTo>
                <a:cubicBezTo>
                  <a:pt x="22647" y="29183"/>
                  <a:pt x="29183" y="22646"/>
                  <a:pt x="29183" y="14586"/>
                </a:cubicBezTo>
                <a:cubicBezTo>
                  <a:pt x="29183" y="6525"/>
                  <a:pt x="22647" y="1"/>
                  <a:pt x="14586" y="1"/>
                </a:cubicBezTo>
                <a:close/>
              </a:path>
            </a:pathLst>
          </a:custGeom>
          <a:solidFill>
            <a:srgbClr val="C1D9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rgbClr val="FFFFFF"/>
              </a:solidFill>
            </a:endParaRPr>
          </a:p>
        </p:txBody>
      </p:sp>
      <p:sp>
        <p:nvSpPr>
          <p:cNvPr id="36" name="Google Shape;536;p25">
            <a:extLst>
              <a:ext uri="{FF2B5EF4-FFF2-40B4-BE49-F238E27FC236}">
                <a16:creationId xmlns:a16="http://schemas.microsoft.com/office/drawing/2014/main" id="{E2971E88-032C-485D-83DA-46656F0A1629}"/>
              </a:ext>
            </a:extLst>
          </p:cNvPr>
          <p:cNvSpPr/>
          <p:nvPr/>
        </p:nvSpPr>
        <p:spPr>
          <a:xfrm>
            <a:off x="280227" y="2394659"/>
            <a:ext cx="2068654" cy="2068727"/>
          </a:xfrm>
          <a:custGeom>
            <a:avLst/>
            <a:gdLst/>
            <a:ahLst/>
            <a:cxnLst/>
            <a:rect l="l" t="t" r="r" b="b"/>
            <a:pathLst>
              <a:path w="29183" h="29184" extrusionOk="0">
                <a:moveTo>
                  <a:pt x="14586" y="1"/>
                </a:moveTo>
                <a:cubicBezTo>
                  <a:pt x="6525" y="1"/>
                  <a:pt x="0" y="6537"/>
                  <a:pt x="0" y="14598"/>
                </a:cubicBezTo>
                <a:cubicBezTo>
                  <a:pt x="0" y="22647"/>
                  <a:pt x="6525" y="29183"/>
                  <a:pt x="14586" y="29183"/>
                </a:cubicBezTo>
                <a:cubicBezTo>
                  <a:pt x="22646" y="29183"/>
                  <a:pt x="29183" y="22647"/>
                  <a:pt x="29183" y="14598"/>
                </a:cubicBezTo>
                <a:cubicBezTo>
                  <a:pt x="29183" y="6537"/>
                  <a:pt x="22646" y="1"/>
                  <a:pt x="14586" y="1"/>
                </a:cubicBezTo>
                <a:close/>
              </a:path>
            </a:pathLst>
          </a:custGeom>
          <a:solidFill>
            <a:srgbClr val="C1D9D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</a:endParaRPr>
          </a:p>
        </p:txBody>
      </p:sp>
      <p:sp>
        <p:nvSpPr>
          <p:cNvPr id="38" name="Google Shape;541;p25">
            <a:extLst>
              <a:ext uri="{FF2B5EF4-FFF2-40B4-BE49-F238E27FC236}">
                <a16:creationId xmlns:a16="http://schemas.microsoft.com/office/drawing/2014/main" id="{CB2EA524-583D-46E0-A37B-469653798BAD}"/>
              </a:ext>
            </a:extLst>
          </p:cNvPr>
          <p:cNvSpPr txBox="1"/>
          <p:nvPr/>
        </p:nvSpPr>
        <p:spPr>
          <a:xfrm>
            <a:off x="472552" y="2892591"/>
            <a:ext cx="1683945" cy="1056398"/>
          </a:xfrm>
          <a:prstGeom prst="rect">
            <a:avLst/>
          </a:prstGeom>
          <a:solidFill>
            <a:srgbClr val="C1D9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b="1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4.</a:t>
            </a:r>
            <a:r>
              <a:rPr lang="th-TH" sz="2000" b="1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 การจัดพิมพ์</a:t>
            </a:r>
            <a:endParaRPr lang="en-US" sz="2000" b="1" dirty="0"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  <a:p>
            <a:pPr algn="ctr"/>
            <a:r>
              <a:rPr lang="th-TH" sz="2000" b="1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และเผยแพร่</a:t>
            </a:r>
            <a:endParaRPr lang="en-US" sz="2000" b="1" dirty="0"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  <a:p>
            <a:pPr algn="ctr"/>
            <a:r>
              <a:rPr lang="th-TH" sz="2000" b="1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ในรูปแบบ </a:t>
            </a:r>
            <a:r>
              <a:rPr lang="en-US" sz="2000" b="1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E-Book</a:t>
            </a:r>
            <a:endParaRPr lang="th-TH" sz="2000" b="1" dirty="0"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4479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Rectangle 5"/>
          <p:cNvSpPr/>
          <p:nvPr/>
        </p:nvSpPr>
        <p:spPr>
          <a:xfrm>
            <a:off x="1" y="0"/>
            <a:ext cx="1899138" cy="6858001"/>
          </a:xfrm>
          <a:prstGeom prst="rect">
            <a:avLst/>
          </a:prstGeom>
          <a:solidFill>
            <a:srgbClr val="F2D2B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70" name="TextBox 13"/>
          <p:cNvSpPr txBox="1"/>
          <p:nvPr/>
        </p:nvSpPr>
        <p:spPr>
          <a:xfrm>
            <a:off x="2182333" y="2380292"/>
            <a:ext cx="299537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noProof="0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ea typeface="Microsoft YaHei UI" panose="020B0503020204020204" pitchFamily="34" charset="-122"/>
                <a:cs typeface="TH SarabunPSK" panose="020B0500040200020003" pitchFamily="34" charset="-34"/>
              </a:rPr>
              <a:t>Who are we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H SarabunPSK" panose="020B0500040200020003" pitchFamily="34" charset="-34"/>
              <a:ea typeface="Microsoft YaHei UI" panose="020B0503020204020204" pitchFamily="34" charset="-122"/>
              <a:cs typeface="TH SarabunPSK" panose="020B0500040200020003" pitchFamily="34" charset="-34"/>
              <a:sym typeface="Montserrat Bold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53AC69-51FD-4106-A4FA-E1E56E881FC1}"/>
              </a:ext>
            </a:extLst>
          </p:cNvPr>
          <p:cNvSpPr txBox="1">
            <a:spLocks/>
          </p:cNvSpPr>
          <p:nvPr/>
        </p:nvSpPr>
        <p:spPr>
          <a:xfrm>
            <a:off x="4460607" y="3395955"/>
            <a:ext cx="4201934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ctr"/>
            <a:r>
              <a:rPr lang="th-TH" sz="3200" kern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รับชมวิดีโอเปิดตัวสำนักพิมพ์</a:t>
            </a:r>
            <a:endParaRPr lang="en-US" sz="3200" kern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99139" y="3290836"/>
            <a:ext cx="9324870" cy="0"/>
          </a:xfrm>
          <a:prstGeom prst="line">
            <a:avLst/>
          </a:prstGeom>
          <a:noFill/>
          <a:ln w="28575" cap="flat">
            <a:solidFill>
              <a:srgbClr val="E49D5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8" y="2920534"/>
            <a:ext cx="1446963" cy="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80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C8F099-F933-4316-B2C0-37994F66C4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211569"/>
            <a:ext cx="1446963" cy="678541"/>
          </a:xfrm>
          <a:prstGeom prst="rect">
            <a:avLst/>
          </a:prstGeom>
        </p:spPr>
      </p:pic>
      <p:sp>
        <p:nvSpPr>
          <p:cNvPr id="9" name="Google Shape;84;p15">
            <a:extLst>
              <a:ext uri="{FF2B5EF4-FFF2-40B4-BE49-F238E27FC236}">
                <a16:creationId xmlns:a16="http://schemas.microsoft.com/office/drawing/2014/main" id="{C6A6D7DB-B9A1-4E65-B5B6-26F69A567F25}"/>
              </a:ext>
            </a:extLst>
          </p:cNvPr>
          <p:cNvSpPr/>
          <p:nvPr/>
        </p:nvSpPr>
        <p:spPr>
          <a:xfrm>
            <a:off x="2111829" y="1963842"/>
            <a:ext cx="8229600" cy="269004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" name="Google Shape;99;p15">
            <a:extLst>
              <a:ext uri="{FF2B5EF4-FFF2-40B4-BE49-F238E27FC236}">
                <a16:creationId xmlns:a16="http://schemas.microsoft.com/office/drawing/2014/main" id="{969F0103-CCF5-4C7F-9B28-49787B32D3E0}"/>
              </a:ext>
            </a:extLst>
          </p:cNvPr>
          <p:cNvSpPr txBox="1">
            <a:spLocks/>
          </p:cNvSpPr>
          <p:nvPr/>
        </p:nvSpPr>
        <p:spPr>
          <a:xfrm>
            <a:off x="3191236" y="2270251"/>
            <a:ext cx="6009694" cy="207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ctr"/>
            <a:r>
              <a:rPr lang="th-TH" sz="8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ประกาศที่เกี่ยวข้อง</a:t>
            </a:r>
            <a:endParaRPr lang="th-TH" sz="8000" b="1" kern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Google Shape;84;p15">
            <a:extLst>
              <a:ext uri="{FF2B5EF4-FFF2-40B4-BE49-F238E27FC236}">
                <a16:creationId xmlns:a16="http://schemas.microsoft.com/office/drawing/2014/main" id="{2EA8D3FF-D61C-417F-A481-E8C89ECEEBF3}"/>
              </a:ext>
            </a:extLst>
          </p:cNvPr>
          <p:cNvSpPr/>
          <p:nvPr/>
        </p:nvSpPr>
        <p:spPr>
          <a:xfrm>
            <a:off x="1850571" y="1749363"/>
            <a:ext cx="8806542" cy="311900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29551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29944" y="1817661"/>
            <a:ext cx="7947113" cy="1143954"/>
            <a:chOff x="3923757" y="914969"/>
            <a:chExt cx="7947113" cy="1143954"/>
          </a:xfrm>
        </p:grpSpPr>
        <p:grpSp>
          <p:nvGrpSpPr>
            <p:cNvPr id="88" name="Google Shape;88;p15"/>
            <p:cNvGrpSpPr/>
            <p:nvPr/>
          </p:nvGrpSpPr>
          <p:grpSpPr>
            <a:xfrm>
              <a:off x="3923757" y="914969"/>
              <a:ext cx="7947113" cy="1143954"/>
              <a:chOff x="1354401" y="686226"/>
              <a:chExt cx="4546885" cy="857966"/>
            </a:xfrm>
          </p:grpSpPr>
          <p:sp>
            <p:nvSpPr>
              <p:cNvPr id="89" name="Google Shape;89;p15"/>
              <p:cNvSpPr/>
              <p:nvPr/>
            </p:nvSpPr>
            <p:spPr>
              <a:xfrm>
                <a:off x="1372277" y="799428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2"/>
                      <a:pt x="1" y="3216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6"/>
                    </a:lnTo>
                    <a:cubicBezTo>
                      <a:pt x="162914" y="1442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1354401" y="781553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2"/>
                      <a:pt x="1" y="3216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6"/>
                    </a:lnTo>
                    <a:cubicBezTo>
                      <a:pt x="162914" y="1442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1706573" y="686226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873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1421594" y="1448838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921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1461654" y="1448838"/>
                <a:ext cx="586858" cy="47705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716" extrusionOk="0">
                    <a:moveTo>
                      <a:pt x="0" y="1"/>
                    </a:moveTo>
                    <a:lnTo>
                      <a:pt x="1393" y="1715"/>
                    </a:lnTo>
                    <a:lnTo>
                      <a:pt x="21110" y="1715"/>
                    </a:lnTo>
                    <a:lnTo>
                      <a:pt x="21110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1796617" y="733903"/>
                <a:ext cx="604761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21754" h="1715" extrusionOk="0">
                    <a:moveTo>
                      <a:pt x="596" y="0"/>
                    </a:moveTo>
                    <a:lnTo>
                      <a:pt x="0" y="1715"/>
                    </a:lnTo>
                    <a:lnTo>
                      <a:pt x="21753" y="1715"/>
                    </a:lnTo>
                    <a:lnTo>
                      <a:pt x="20312" y="0"/>
                    </a:ln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1500380" y="733903"/>
                <a:ext cx="991132" cy="762637"/>
              </a:xfrm>
              <a:custGeom>
                <a:avLst/>
                <a:gdLst/>
                <a:ahLst/>
                <a:cxnLst/>
                <a:rect l="l" t="t" r="r" b="b"/>
                <a:pathLst>
                  <a:path w="30909" h="27433" extrusionOk="0">
                    <a:moveTo>
                      <a:pt x="4977" y="0"/>
                    </a:moveTo>
                    <a:lnTo>
                      <a:pt x="0" y="27432"/>
                    </a:lnTo>
                    <a:lnTo>
                      <a:pt x="25932" y="27432"/>
                    </a:lnTo>
                    <a:lnTo>
                      <a:pt x="30909" y="0"/>
                    </a:lnTo>
                    <a:close/>
                  </a:path>
                </a:pathLst>
              </a:custGeom>
              <a:solidFill>
                <a:srgbClr val="E49D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b="1" kern="0" dirty="0">
                    <a:solidFill>
                      <a:srgbClr val="FFFFFF"/>
                    </a:solidFill>
                    <a:latin typeface="TH SarabunPSK" panose="020B0500040200020003" pitchFamily="34" charset="-34"/>
                    <a:ea typeface="Fira Sans Extra Condensed Medium"/>
                    <a:cs typeface="TH SarabunPSK" panose="020B0500040200020003" pitchFamily="34" charset="-34"/>
                    <a:sym typeface="Fira Sans Extra Condensed Medium"/>
                  </a:rPr>
                  <a:t>01</a:t>
                </a:r>
                <a:endParaRPr sz="7200" b="1" kern="0" dirty="0">
                  <a:solidFill>
                    <a:srgbClr val="FFFFFF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048919" y="1050711"/>
              <a:ext cx="487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เกณฑ์และอัตราการจ่ายเงินรางวัลแก่ผู้สร้างสรรค์ผลงานที่ตีพิมพ์ในนามสำนักพิมพ์มหาวิทยาลัยมหิดล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29944" y="3989010"/>
            <a:ext cx="7915399" cy="1143953"/>
            <a:chOff x="3923758" y="2209822"/>
            <a:chExt cx="7915399" cy="1143953"/>
          </a:xfrm>
        </p:grpSpPr>
        <p:grpSp>
          <p:nvGrpSpPr>
            <p:cNvPr id="77" name="Google Shape;77;p15"/>
            <p:cNvGrpSpPr/>
            <p:nvPr/>
          </p:nvGrpSpPr>
          <p:grpSpPr>
            <a:xfrm>
              <a:off x="3923758" y="2209822"/>
              <a:ext cx="7915399" cy="1143953"/>
              <a:chOff x="1354401" y="1657366"/>
              <a:chExt cx="4546885" cy="857965"/>
            </a:xfrm>
          </p:grpSpPr>
          <p:sp>
            <p:nvSpPr>
              <p:cNvPr id="78" name="Google Shape;78;p15"/>
              <p:cNvSpPr/>
              <p:nvPr/>
            </p:nvSpPr>
            <p:spPr>
              <a:xfrm>
                <a:off x="1372277" y="1770568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1"/>
                      <a:pt x="1" y="3215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5"/>
                    </a:lnTo>
                    <a:cubicBezTo>
                      <a:pt x="162914" y="1441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1354401" y="1752692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1"/>
                      <a:pt x="1" y="3215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5"/>
                    </a:lnTo>
                    <a:cubicBezTo>
                      <a:pt x="162914" y="1441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1706573" y="1657366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873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CCCC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1421594" y="2419977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921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CCCC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1461654" y="2419977"/>
                <a:ext cx="586858" cy="47705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716" extrusionOk="0">
                    <a:moveTo>
                      <a:pt x="0" y="1"/>
                    </a:moveTo>
                    <a:lnTo>
                      <a:pt x="1393" y="1715"/>
                    </a:lnTo>
                    <a:lnTo>
                      <a:pt x="21110" y="1715"/>
                    </a:lnTo>
                    <a:lnTo>
                      <a:pt x="21110" y="1"/>
                    </a:lnTo>
                    <a:close/>
                  </a:path>
                </a:pathLst>
              </a:custGeom>
              <a:solidFill>
                <a:srgbClr val="CCCC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1796617" y="1705043"/>
                <a:ext cx="604761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21754" h="1715" extrusionOk="0">
                    <a:moveTo>
                      <a:pt x="596" y="0"/>
                    </a:moveTo>
                    <a:lnTo>
                      <a:pt x="0" y="1715"/>
                    </a:lnTo>
                    <a:lnTo>
                      <a:pt x="21753" y="1715"/>
                    </a:lnTo>
                    <a:lnTo>
                      <a:pt x="20312" y="0"/>
                    </a:ln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1500379" y="1705043"/>
                <a:ext cx="944340" cy="762637"/>
              </a:xfrm>
              <a:custGeom>
                <a:avLst/>
                <a:gdLst/>
                <a:ahLst/>
                <a:cxnLst/>
                <a:rect l="l" t="t" r="r" b="b"/>
                <a:pathLst>
                  <a:path w="30909" h="27433" extrusionOk="0">
                    <a:moveTo>
                      <a:pt x="4977" y="0"/>
                    </a:moveTo>
                    <a:lnTo>
                      <a:pt x="0" y="27432"/>
                    </a:lnTo>
                    <a:lnTo>
                      <a:pt x="25932" y="27432"/>
                    </a:lnTo>
                    <a:lnTo>
                      <a:pt x="30909" y="0"/>
                    </a:lnTo>
                    <a:close/>
                  </a:path>
                </a:pathLst>
              </a:custGeom>
              <a:solidFill>
                <a:srgbClr val="A89E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7200" b="1" kern="0" dirty="0">
                    <a:solidFill>
                      <a:srgbClr val="FFFFFF"/>
                    </a:solidFill>
                    <a:latin typeface="TH SarabunPSK" panose="020B0500040200020003" pitchFamily="34" charset="-34"/>
                    <a:ea typeface="Fira Sans Extra Condensed Medium"/>
                    <a:cs typeface="TH SarabunPSK" panose="020B0500040200020003" pitchFamily="34" charset="-34"/>
                    <a:sym typeface="Fira Sans Extra Condensed Medium"/>
                  </a:rPr>
                  <a:t>02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048919" y="2296879"/>
              <a:ext cx="487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หลักเกณฑ์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วิธีการ และอัตราการจัดสรรผลประโยชน์ในทรัพย์สินทางปัญญา ผลงานวิจัย หรือนวัตกรรม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5" name="Rectangle 5"/>
          <p:cNvSpPr/>
          <p:nvPr/>
        </p:nvSpPr>
        <p:spPr>
          <a:xfrm>
            <a:off x="1" y="0"/>
            <a:ext cx="1899138" cy="6858001"/>
          </a:xfrm>
          <a:prstGeom prst="rect">
            <a:avLst/>
          </a:prstGeom>
          <a:solidFill>
            <a:srgbClr val="A4C2CF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899139" y="-110393"/>
            <a:ext cx="3199652" cy="11601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th-TH" sz="4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ประกาศที่เกี่ยวข้อง</a:t>
            </a:r>
            <a:endParaRPr sz="4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899139" y="778748"/>
            <a:ext cx="4122609" cy="0"/>
          </a:xfrm>
          <a:prstGeom prst="line">
            <a:avLst/>
          </a:prstGeom>
          <a:noFill/>
          <a:ln w="28575" cap="flat">
            <a:solidFill>
              <a:srgbClr val="E49D5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9EDDA5F6-8485-4360-BB5B-A26D023C06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211569"/>
            <a:ext cx="1446963" cy="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5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2457450"/>
            <a:ext cx="11910728" cy="1714500"/>
            <a:chOff x="3923757" y="914969"/>
            <a:chExt cx="7947113" cy="1143954"/>
          </a:xfrm>
        </p:grpSpPr>
        <p:grpSp>
          <p:nvGrpSpPr>
            <p:cNvPr id="4" name="Google Shape;88;p15"/>
            <p:cNvGrpSpPr/>
            <p:nvPr/>
          </p:nvGrpSpPr>
          <p:grpSpPr>
            <a:xfrm>
              <a:off x="3923757" y="914969"/>
              <a:ext cx="7947113" cy="1143954"/>
              <a:chOff x="1354401" y="686226"/>
              <a:chExt cx="4546885" cy="857966"/>
            </a:xfrm>
          </p:grpSpPr>
          <p:sp>
            <p:nvSpPr>
              <p:cNvPr id="8" name="Google Shape;91;p15"/>
              <p:cNvSpPr/>
              <p:nvPr/>
            </p:nvSpPr>
            <p:spPr>
              <a:xfrm>
                <a:off x="1706573" y="686226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873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89;p15"/>
              <p:cNvSpPr/>
              <p:nvPr/>
            </p:nvSpPr>
            <p:spPr>
              <a:xfrm>
                <a:off x="1372277" y="799428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2"/>
                      <a:pt x="1" y="3216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6"/>
                    </a:lnTo>
                    <a:cubicBezTo>
                      <a:pt x="162914" y="1442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90;p15"/>
              <p:cNvSpPr/>
              <p:nvPr/>
            </p:nvSpPr>
            <p:spPr>
              <a:xfrm>
                <a:off x="1354401" y="781553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2"/>
                      <a:pt x="1" y="3216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6"/>
                    </a:lnTo>
                    <a:cubicBezTo>
                      <a:pt x="162914" y="1442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92;p15"/>
              <p:cNvSpPr/>
              <p:nvPr/>
            </p:nvSpPr>
            <p:spPr>
              <a:xfrm>
                <a:off x="1421594" y="1448838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921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93;p15"/>
              <p:cNvSpPr/>
              <p:nvPr/>
            </p:nvSpPr>
            <p:spPr>
              <a:xfrm>
                <a:off x="1461654" y="1448838"/>
                <a:ext cx="586858" cy="47705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716" extrusionOk="0">
                    <a:moveTo>
                      <a:pt x="0" y="1"/>
                    </a:moveTo>
                    <a:lnTo>
                      <a:pt x="1393" y="1715"/>
                    </a:lnTo>
                    <a:lnTo>
                      <a:pt x="21110" y="1715"/>
                    </a:lnTo>
                    <a:lnTo>
                      <a:pt x="21110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94;p15"/>
              <p:cNvSpPr/>
              <p:nvPr/>
            </p:nvSpPr>
            <p:spPr>
              <a:xfrm>
                <a:off x="1796617" y="733903"/>
                <a:ext cx="604761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21754" h="1715" extrusionOk="0">
                    <a:moveTo>
                      <a:pt x="596" y="0"/>
                    </a:moveTo>
                    <a:lnTo>
                      <a:pt x="0" y="1715"/>
                    </a:lnTo>
                    <a:lnTo>
                      <a:pt x="21753" y="1715"/>
                    </a:lnTo>
                    <a:lnTo>
                      <a:pt x="20312" y="0"/>
                    </a:ln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95;p15"/>
              <p:cNvSpPr/>
              <p:nvPr/>
            </p:nvSpPr>
            <p:spPr>
              <a:xfrm>
                <a:off x="1500380" y="733903"/>
                <a:ext cx="991132" cy="762637"/>
              </a:xfrm>
              <a:custGeom>
                <a:avLst/>
                <a:gdLst/>
                <a:ahLst/>
                <a:cxnLst/>
                <a:rect l="l" t="t" r="r" b="b"/>
                <a:pathLst>
                  <a:path w="30909" h="27433" extrusionOk="0">
                    <a:moveTo>
                      <a:pt x="4977" y="0"/>
                    </a:moveTo>
                    <a:lnTo>
                      <a:pt x="0" y="27432"/>
                    </a:lnTo>
                    <a:lnTo>
                      <a:pt x="25932" y="27432"/>
                    </a:lnTo>
                    <a:lnTo>
                      <a:pt x="30909" y="0"/>
                    </a:lnTo>
                    <a:close/>
                  </a:path>
                </a:pathLst>
              </a:custGeom>
              <a:solidFill>
                <a:srgbClr val="E49D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b="1" kern="0" dirty="0">
                    <a:solidFill>
                      <a:srgbClr val="FFFFFF"/>
                    </a:solidFill>
                    <a:latin typeface="TH SarabunPSK" panose="020B0500040200020003" pitchFamily="34" charset="-34"/>
                    <a:ea typeface="Fira Sans Extra Condensed Medium"/>
                    <a:cs typeface="TH SarabunPSK" panose="020B0500040200020003" pitchFamily="34" charset="-34"/>
                    <a:sym typeface="Fira Sans Extra Condensed Medium"/>
                  </a:rPr>
                  <a:t>01</a:t>
                </a:r>
                <a:endParaRPr sz="7200" b="1" kern="0" dirty="0">
                  <a:solidFill>
                    <a:srgbClr val="FFFFFF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048919" y="1050711"/>
              <a:ext cx="4876800" cy="80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เกณฑ์และอัตราการจ่ายเงินรางวัลแก่ผู้สร้างสรรค์ผลงานที่ตีพิมพ์ในนามสำนักพิมพ์มหาวิทยาลัยมหิดล</a:t>
              </a:r>
              <a:endPara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A0C2F60-9CBF-404F-81B3-8D653A6E04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211569"/>
            <a:ext cx="1446963" cy="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10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F4052CA-0B47-45E1-895E-F8ACA879C6CE}"/>
              </a:ext>
            </a:extLst>
          </p:cNvPr>
          <p:cNvSpPr/>
          <p:nvPr/>
        </p:nvSpPr>
        <p:spPr>
          <a:xfrm>
            <a:off x="2876203" y="2401283"/>
            <a:ext cx="5859927" cy="38472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th-TH" sz="3600" u="sng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ผลงานวิชาการใหม่ </a:t>
            </a:r>
          </a:p>
          <a:p>
            <a:pPr marL="571500" lvl="0" indent="-571500">
              <a:buFontTx/>
              <a:buChar char="-"/>
            </a:pPr>
            <a:r>
              <a:rPr lang="th-TH" sz="3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ฉบับวิชาการ</a:t>
            </a:r>
          </a:p>
          <a:p>
            <a:pPr lvl="0"/>
            <a:r>
              <a:rPr lang="th-TH" sz="3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อัตราละ 50 บาท </a:t>
            </a:r>
          </a:p>
          <a:p>
            <a:pPr marL="571500" lvl="0" indent="-571500">
              <a:buFontTx/>
              <a:buChar char="-"/>
            </a:pPr>
            <a:r>
              <a:rPr lang="th-TH" sz="3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ฉบับประชาชน </a:t>
            </a:r>
          </a:p>
          <a:p>
            <a:pPr lvl="0"/>
            <a:r>
              <a:rPr lang="th-TH" sz="3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อัตราหน้าละ 30 บาท </a:t>
            </a:r>
          </a:p>
          <a:p>
            <a:pPr lvl="0"/>
            <a:r>
              <a:rPr lang="th-TH" sz="320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(นับเฉพาะเนื้อหาที่ตีพิมพ์บนกระดาษขนาด </a:t>
            </a:r>
            <a:r>
              <a:rPr lang="en-US" sz="320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a4 </a:t>
            </a:r>
            <a:endParaRPr lang="th-TH" sz="3200" dirty="0">
              <a:solidFill>
                <a:srgbClr val="FF66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sz="3200" dirty="0">
                <a:solidFill>
                  <a:srgbClr val="FF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อักษรไทยขนาด 16 หรือ ภาษาอังกฤษขนาด 12)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0"/>
            <a:ext cx="7947113" cy="1143954"/>
            <a:chOff x="3923757" y="914969"/>
            <a:chExt cx="7947113" cy="1143954"/>
          </a:xfrm>
        </p:grpSpPr>
        <p:grpSp>
          <p:nvGrpSpPr>
            <p:cNvPr id="30" name="Google Shape;88;p15"/>
            <p:cNvGrpSpPr/>
            <p:nvPr/>
          </p:nvGrpSpPr>
          <p:grpSpPr>
            <a:xfrm>
              <a:off x="3923757" y="914969"/>
              <a:ext cx="7947113" cy="1143954"/>
              <a:chOff x="1354401" y="686226"/>
              <a:chExt cx="4546885" cy="857966"/>
            </a:xfrm>
          </p:grpSpPr>
          <p:sp>
            <p:nvSpPr>
              <p:cNvPr id="32" name="Google Shape;89;p15"/>
              <p:cNvSpPr/>
              <p:nvPr/>
            </p:nvSpPr>
            <p:spPr>
              <a:xfrm>
                <a:off x="1372277" y="799428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2"/>
                      <a:pt x="1" y="3216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6"/>
                    </a:lnTo>
                    <a:cubicBezTo>
                      <a:pt x="162914" y="1442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90;p15"/>
              <p:cNvSpPr/>
              <p:nvPr/>
            </p:nvSpPr>
            <p:spPr>
              <a:xfrm>
                <a:off x="1354401" y="781553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2"/>
                      <a:pt x="1" y="3216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6"/>
                    </a:lnTo>
                    <a:cubicBezTo>
                      <a:pt x="162914" y="1442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91;p15"/>
              <p:cNvSpPr/>
              <p:nvPr/>
            </p:nvSpPr>
            <p:spPr>
              <a:xfrm>
                <a:off x="1706573" y="686226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873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2;p15"/>
              <p:cNvSpPr/>
              <p:nvPr/>
            </p:nvSpPr>
            <p:spPr>
              <a:xfrm>
                <a:off x="1421594" y="1448838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921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3;p15"/>
              <p:cNvSpPr/>
              <p:nvPr/>
            </p:nvSpPr>
            <p:spPr>
              <a:xfrm>
                <a:off x="1461654" y="1448838"/>
                <a:ext cx="586858" cy="47705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716" extrusionOk="0">
                    <a:moveTo>
                      <a:pt x="0" y="1"/>
                    </a:moveTo>
                    <a:lnTo>
                      <a:pt x="1393" y="1715"/>
                    </a:lnTo>
                    <a:lnTo>
                      <a:pt x="21110" y="1715"/>
                    </a:lnTo>
                    <a:lnTo>
                      <a:pt x="21110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4;p15"/>
              <p:cNvSpPr/>
              <p:nvPr/>
            </p:nvSpPr>
            <p:spPr>
              <a:xfrm>
                <a:off x="1796617" y="733903"/>
                <a:ext cx="604761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21754" h="1715" extrusionOk="0">
                    <a:moveTo>
                      <a:pt x="596" y="0"/>
                    </a:moveTo>
                    <a:lnTo>
                      <a:pt x="0" y="1715"/>
                    </a:lnTo>
                    <a:lnTo>
                      <a:pt x="21753" y="1715"/>
                    </a:lnTo>
                    <a:lnTo>
                      <a:pt x="20312" y="0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5;p15"/>
              <p:cNvSpPr/>
              <p:nvPr/>
            </p:nvSpPr>
            <p:spPr>
              <a:xfrm>
                <a:off x="1475722" y="732671"/>
                <a:ext cx="991132" cy="762637"/>
              </a:xfrm>
              <a:custGeom>
                <a:avLst/>
                <a:gdLst/>
                <a:ahLst/>
                <a:cxnLst/>
                <a:rect l="l" t="t" r="r" b="b"/>
                <a:pathLst>
                  <a:path w="30909" h="27433" extrusionOk="0">
                    <a:moveTo>
                      <a:pt x="4977" y="0"/>
                    </a:moveTo>
                    <a:lnTo>
                      <a:pt x="0" y="27432"/>
                    </a:lnTo>
                    <a:lnTo>
                      <a:pt x="25932" y="27432"/>
                    </a:lnTo>
                    <a:lnTo>
                      <a:pt x="30909" y="0"/>
                    </a:lnTo>
                    <a:close/>
                  </a:path>
                </a:pathLst>
              </a:custGeom>
              <a:solidFill>
                <a:srgbClr val="E49D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b="1" kern="0" dirty="0">
                    <a:solidFill>
                      <a:srgbClr val="FFFFFF"/>
                    </a:solidFill>
                    <a:latin typeface="TH SarabunPSK" panose="020B0500040200020003" pitchFamily="34" charset="-34"/>
                    <a:ea typeface="Fira Sans Extra Condensed Medium"/>
                    <a:cs typeface="TH SarabunPSK" panose="020B0500040200020003" pitchFamily="34" charset="-34"/>
                    <a:sym typeface="Fira Sans Extra Condensed Medium"/>
                  </a:rPr>
                  <a:t>01</a:t>
                </a:r>
                <a:endParaRPr sz="7200" b="1" kern="0" dirty="0">
                  <a:solidFill>
                    <a:srgbClr val="FFFFFF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048919" y="1050711"/>
              <a:ext cx="487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เกณฑ์และอัตราการจ่ายเงินรางวัลแก่ผู้สร้างสรรค์ผลงานที่ตีพิมพ์ในนามสำนักพิมพ์มหาวิทยาลัยมหิดล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3" name="Google Shape;212;p18"/>
          <p:cNvSpPr txBox="1"/>
          <p:nvPr/>
        </p:nvSpPr>
        <p:spPr>
          <a:xfrm>
            <a:off x="-81853" y="1683882"/>
            <a:ext cx="4724193" cy="496104"/>
          </a:xfrm>
          <a:prstGeom prst="flowChartTerminator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ประเภทการจ่ายเงินรางวัล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1556778"/>
            <a:ext cx="117441" cy="699567"/>
          </a:xfrm>
          <a:prstGeom prst="rect">
            <a:avLst/>
          </a:prstGeom>
          <a:solidFill>
            <a:srgbClr val="E49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24" y="0"/>
            <a:ext cx="1446963" cy="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94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816E7CE-3DC2-4E36-B586-C442194DD7A8}"/>
              </a:ext>
            </a:extLst>
          </p:cNvPr>
          <p:cNvSpPr/>
          <p:nvPr/>
        </p:nvSpPr>
        <p:spPr>
          <a:xfrm>
            <a:off x="0" y="2473452"/>
            <a:ext cx="12180354" cy="230832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การจัดสรรผลประโยชน์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ให้เป็นไปตามข้อบังคับ/ประกาศ/คำสั่งของมหาวิทยาลัยมหิดล</a:t>
            </a: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ผลการพิจารณาต้นฉบับของคณะกรรมการกองบรรณาธิการสำนักพิมพ์มหาวิทยาลัยเป็นที่สิ้นสุด</a:t>
            </a:r>
          </a:p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กรณีพบปัญหาในการดำเนินการตามประกาศนี้ ให้อธิการบดีเป็นผู้วินิจฉัยชี้ขาดและผลถือเป็นที่สุด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7947113" cy="1143954"/>
            <a:chOff x="3923757" y="914969"/>
            <a:chExt cx="7947113" cy="1143954"/>
          </a:xfrm>
        </p:grpSpPr>
        <p:grpSp>
          <p:nvGrpSpPr>
            <p:cNvPr id="25" name="Google Shape;88;p15"/>
            <p:cNvGrpSpPr/>
            <p:nvPr/>
          </p:nvGrpSpPr>
          <p:grpSpPr>
            <a:xfrm>
              <a:off x="3923757" y="914969"/>
              <a:ext cx="7947113" cy="1143954"/>
              <a:chOff x="1354401" y="686226"/>
              <a:chExt cx="4546885" cy="857966"/>
            </a:xfrm>
          </p:grpSpPr>
          <p:sp>
            <p:nvSpPr>
              <p:cNvPr id="29" name="Google Shape;89;p15"/>
              <p:cNvSpPr/>
              <p:nvPr/>
            </p:nvSpPr>
            <p:spPr>
              <a:xfrm>
                <a:off x="1372277" y="799428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2"/>
                      <a:pt x="1" y="3216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6"/>
                    </a:lnTo>
                    <a:cubicBezTo>
                      <a:pt x="162914" y="1442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90;p15"/>
              <p:cNvSpPr/>
              <p:nvPr/>
            </p:nvSpPr>
            <p:spPr>
              <a:xfrm>
                <a:off x="1354401" y="781553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2"/>
                      <a:pt x="1" y="3216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6"/>
                    </a:lnTo>
                    <a:cubicBezTo>
                      <a:pt x="162914" y="1442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91;p15"/>
              <p:cNvSpPr/>
              <p:nvPr/>
            </p:nvSpPr>
            <p:spPr>
              <a:xfrm>
                <a:off x="1706573" y="686226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873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92;p15"/>
              <p:cNvSpPr/>
              <p:nvPr/>
            </p:nvSpPr>
            <p:spPr>
              <a:xfrm>
                <a:off x="1421594" y="1448838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921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93;p15"/>
              <p:cNvSpPr/>
              <p:nvPr/>
            </p:nvSpPr>
            <p:spPr>
              <a:xfrm>
                <a:off x="1461654" y="1448838"/>
                <a:ext cx="586858" cy="47705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716" extrusionOk="0">
                    <a:moveTo>
                      <a:pt x="0" y="1"/>
                    </a:moveTo>
                    <a:lnTo>
                      <a:pt x="1393" y="1715"/>
                    </a:lnTo>
                    <a:lnTo>
                      <a:pt x="21110" y="1715"/>
                    </a:lnTo>
                    <a:lnTo>
                      <a:pt x="21110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94;p15"/>
              <p:cNvSpPr/>
              <p:nvPr/>
            </p:nvSpPr>
            <p:spPr>
              <a:xfrm>
                <a:off x="1796617" y="733903"/>
                <a:ext cx="604761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21754" h="1715" extrusionOk="0">
                    <a:moveTo>
                      <a:pt x="596" y="0"/>
                    </a:moveTo>
                    <a:lnTo>
                      <a:pt x="0" y="1715"/>
                    </a:lnTo>
                    <a:lnTo>
                      <a:pt x="21753" y="1715"/>
                    </a:lnTo>
                    <a:lnTo>
                      <a:pt x="20312" y="0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5;p15"/>
              <p:cNvSpPr/>
              <p:nvPr/>
            </p:nvSpPr>
            <p:spPr>
              <a:xfrm>
                <a:off x="1475722" y="732671"/>
                <a:ext cx="991132" cy="762637"/>
              </a:xfrm>
              <a:custGeom>
                <a:avLst/>
                <a:gdLst/>
                <a:ahLst/>
                <a:cxnLst/>
                <a:rect l="l" t="t" r="r" b="b"/>
                <a:pathLst>
                  <a:path w="30909" h="27433" extrusionOk="0">
                    <a:moveTo>
                      <a:pt x="4977" y="0"/>
                    </a:moveTo>
                    <a:lnTo>
                      <a:pt x="0" y="27432"/>
                    </a:lnTo>
                    <a:lnTo>
                      <a:pt x="25932" y="27432"/>
                    </a:lnTo>
                    <a:lnTo>
                      <a:pt x="30909" y="0"/>
                    </a:lnTo>
                    <a:close/>
                  </a:path>
                </a:pathLst>
              </a:custGeom>
              <a:solidFill>
                <a:srgbClr val="E49D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b="1" kern="0" dirty="0">
                    <a:solidFill>
                      <a:srgbClr val="FFFFFF"/>
                    </a:solidFill>
                    <a:latin typeface="TH SarabunPSK" panose="020B0500040200020003" pitchFamily="34" charset="-34"/>
                    <a:ea typeface="Fira Sans Extra Condensed Medium"/>
                    <a:cs typeface="TH SarabunPSK" panose="020B0500040200020003" pitchFamily="34" charset="-34"/>
                    <a:sym typeface="Fira Sans Extra Condensed Medium"/>
                  </a:rPr>
                  <a:t>01</a:t>
                </a:r>
                <a:endParaRPr sz="7200" b="1" kern="0" dirty="0">
                  <a:solidFill>
                    <a:srgbClr val="FFFFFF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048919" y="1050711"/>
              <a:ext cx="487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เกณฑ์และอัตราการจ่ายเงินรางวัลแก่ผู้สร้างสรรค์ผลงานที่ตีพิมพ์ในนามสำนักพิมพ์มหาวิทยาลัยมหิดล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3" name="Google Shape;212;p18"/>
          <p:cNvSpPr txBox="1"/>
          <p:nvPr/>
        </p:nvSpPr>
        <p:spPr>
          <a:xfrm>
            <a:off x="-71804" y="1561232"/>
            <a:ext cx="4724193" cy="496104"/>
          </a:xfrm>
          <a:prstGeom prst="flowChartTerminator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รายละเอียดเพิ่มเติม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198" y="1484368"/>
            <a:ext cx="117441" cy="699567"/>
          </a:xfrm>
          <a:prstGeom prst="rect">
            <a:avLst/>
          </a:prstGeom>
          <a:solidFill>
            <a:srgbClr val="E49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24" y="0"/>
            <a:ext cx="1446963" cy="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5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1" y="2400302"/>
            <a:ext cx="11791949" cy="1872912"/>
            <a:chOff x="3923758" y="2209822"/>
            <a:chExt cx="7915399" cy="1143953"/>
          </a:xfrm>
        </p:grpSpPr>
        <p:grpSp>
          <p:nvGrpSpPr>
            <p:cNvPr id="4" name="Google Shape;77;p15"/>
            <p:cNvGrpSpPr/>
            <p:nvPr/>
          </p:nvGrpSpPr>
          <p:grpSpPr>
            <a:xfrm>
              <a:off x="3923758" y="2209822"/>
              <a:ext cx="7915399" cy="1143953"/>
              <a:chOff x="1354401" y="1657366"/>
              <a:chExt cx="4546885" cy="857965"/>
            </a:xfrm>
          </p:grpSpPr>
          <p:sp>
            <p:nvSpPr>
              <p:cNvPr id="6" name="Google Shape;78;p15"/>
              <p:cNvSpPr/>
              <p:nvPr/>
            </p:nvSpPr>
            <p:spPr>
              <a:xfrm>
                <a:off x="1372277" y="1770568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1"/>
                      <a:pt x="1" y="3215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5"/>
                    </a:lnTo>
                    <a:cubicBezTo>
                      <a:pt x="162914" y="1441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79;p15"/>
              <p:cNvSpPr/>
              <p:nvPr/>
            </p:nvSpPr>
            <p:spPr>
              <a:xfrm>
                <a:off x="1354401" y="1752691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1"/>
                      <a:pt x="1" y="3215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5"/>
                    </a:lnTo>
                    <a:cubicBezTo>
                      <a:pt x="162914" y="1441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80;p15"/>
              <p:cNvSpPr/>
              <p:nvPr/>
            </p:nvSpPr>
            <p:spPr>
              <a:xfrm>
                <a:off x="1706573" y="1657366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873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CCCC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81;p15"/>
              <p:cNvSpPr/>
              <p:nvPr/>
            </p:nvSpPr>
            <p:spPr>
              <a:xfrm>
                <a:off x="1421594" y="2419977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921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CCCC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82;p15"/>
              <p:cNvSpPr/>
              <p:nvPr/>
            </p:nvSpPr>
            <p:spPr>
              <a:xfrm>
                <a:off x="1461654" y="2419977"/>
                <a:ext cx="586858" cy="47705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716" extrusionOk="0">
                    <a:moveTo>
                      <a:pt x="0" y="1"/>
                    </a:moveTo>
                    <a:lnTo>
                      <a:pt x="1393" y="1715"/>
                    </a:lnTo>
                    <a:lnTo>
                      <a:pt x="21110" y="1715"/>
                    </a:lnTo>
                    <a:lnTo>
                      <a:pt x="21110" y="1"/>
                    </a:lnTo>
                    <a:close/>
                  </a:path>
                </a:pathLst>
              </a:custGeom>
              <a:solidFill>
                <a:srgbClr val="CCCC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83;p15"/>
              <p:cNvSpPr/>
              <p:nvPr/>
            </p:nvSpPr>
            <p:spPr>
              <a:xfrm>
                <a:off x="1796617" y="1705043"/>
                <a:ext cx="604761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21754" h="1715" extrusionOk="0">
                    <a:moveTo>
                      <a:pt x="596" y="0"/>
                    </a:moveTo>
                    <a:lnTo>
                      <a:pt x="0" y="1715"/>
                    </a:lnTo>
                    <a:lnTo>
                      <a:pt x="21753" y="1715"/>
                    </a:lnTo>
                    <a:lnTo>
                      <a:pt x="20312" y="0"/>
                    </a:ln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84;p15"/>
              <p:cNvSpPr/>
              <p:nvPr/>
            </p:nvSpPr>
            <p:spPr>
              <a:xfrm>
                <a:off x="1500379" y="1705043"/>
                <a:ext cx="944340" cy="762637"/>
              </a:xfrm>
              <a:custGeom>
                <a:avLst/>
                <a:gdLst/>
                <a:ahLst/>
                <a:cxnLst/>
                <a:rect l="l" t="t" r="r" b="b"/>
                <a:pathLst>
                  <a:path w="30909" h="27433" extrusionOk="0">
                    <a:moveTo>
                      <a:pt x="4977" y="0"/>
                    </a:moveTo>
                    <a:lnTo>
                      <a:pt x="0" y="27432"/>
                    </a:lnTo>
                    <a:lnTo>
                      <a:pt x="25932" y="27432"/>
                    </a:lnTo>
                    <a:lnTo>
                      <a:pt x="30909" y="0"/>
                    </a:lnTo>
                    <a:close/>
                  </a:path>
                </a:pathLst>
              </a:custGeom>
              <a:solidFill>
                <a:srgbClr val="A89E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7200" b="1" kern="0" dirty="0">
                    <a:solidFill>
                      <a:srgbClr val="FFFFFF"/>
                    </a:solidFill>
                    <a:latin typeface="TH SarabunPSK" panose="020B0500040200020003" pitchFamily="34" charset="-34"/>
                    <a:ea typeface="Fira Sans Extra Condensed Medium"/>
                    <a:cs typeface="TH SarabunPSK" panose="020B0500040200020003" pitchFamily="34" charset="-34"/>
                    <a:sym typeface="Fira Sans Extra Condensed Medium"/>
                  </a:rPr>
                  <a:t>02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048919" y="2296879"/>
              <a:ext cx="5759119" cy="883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หลักเกณฑ์</a:t>
              </a:r>
              <a:r>
                <a:rPr lang="en-US" sz="4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4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วิธีการ และอัตราการจัดสรรผลประโยชน์ในทรัพย์สินทางปัญญา ผลงานวิจัย หรือนวัตกรรม</a:t>
              </a:r>
              <a:endPara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24" y="0"/>
            <a:ext cx="1446963" cy="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71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24108"/>
            <a:ext cx="7915399" cy="1143953"/>
            <a:chOff x="3923758" y="2209822"/>
            <a:chExt cx="7915399" cy="1143953"/>
          </a:xfrm>
        </p:grpSpPr>
        <p:grpSp>
          <p:nvGrpSpPr>
            <p:cNvPr id="20" name="Google Shape;77;p15"/>
            <p:cNvGrpSpPr/>
            <p:nvPr/>
          </p:nvGrpSpPr>
          <p:grpSpPr>
            <a:xfrm>
              <a:off x="3923758" y="2209822"/>
              <a:ext cx="7915399" cy="1143953"/>
              <a:chOff x="1354401" y="1657366"/>
              <a:chExt cx="4546885" cy="857965"/>
            </a:xfrm>
          </p:grpSpPr>
          <p:sp>
            <p:nvSpPr>
              <p:cNvPr id="22" name="Google Shape;78;p15"/>
              <p:cNvSpPr/>
              <p:nvPr/>
            </p:nvSpPr>
            <p:spPr>
              <a:xfrm>
                <a:off x="1372277" y="1770568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1"/>
                      <a:pt x="1" y="3215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5"/>
                    </a:lnTo>
                    <a:cubicBezTo>
                      <a:pt x="162914" y="1441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9;p15"/>
              <p:cNvSpPr/>
              <p:nvPr/>
            </p:nvSpPr>
            <p:spPr>
              <a:xfrm>
                <a:off x="1354401" y="1752692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1"/>
                      <a:pt x="1" y="3215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5"/>
                    </a:lnTo>
                    <a:cubicBezTo>
                      <a:pt x="162914" y="1441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80;p15"/>
              <p:cNvSpPr/>
              <p:nvPr/>
            </p:nvSpPr>
            <p:spPr>
              <a:xfrm>
                <a:off x="1706573" y="1657366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873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CCCC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81;p15"/>
              <p:cNvSpPr/>
              <p:nvPr/>
            </p:nvSpPr>
            <p:spPr>
              <a:xfrm>
                <a:off x="1421594" y="2419977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921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CCCC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82;p15"/>
              <p:cNvSpPr/>
              <p:nvPr/>
            </p:nvSpPr>
            <p:spPr>
              <a:xfrm>
                <a:off x="1461654" y="2419977"/>
                <a:ext cx="586858" cy="47705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716" extrusionOk="0">
                    <a:moveTo>
                      <a:pt x="0" y="1"/>
                    </a:moveTo>
                    <a:lnTo>
                      <a:pt x="1393" y="1715"/>
                    </a:lnTo>
                    <a:lnTo>
                      <a:pt x="21110" y="1715"/>
                    </a:lnTo>
                    <a:lnTo>
                      <a:pt x="21110" y="1"/>
                    </a:lnTo>
                    <a:close/>
                  </a:path>
                </a:pathLst>
              </a:custGeom>
              <a:solidFill>
                <a:srgbClr val="CCCC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83;p15"/>
              <p:cNvSpPr/>
              <p:nvPr/>
            </p:nvSpPr>
            <p:spPr>
              <a:xfrm>
                <a:off x="1796617" y="1705043"/>
                <a:ext cx="604761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21754" h="1715" extrusionOk="0">
                    <a:moveTo>
                      <a:pt x="596" y="0"/>
                    </a:moveTo>
                    <a:lnTo>
                      <a:pt x="0" y="1715"/>
                    </a:lnTo>
                    <a:lnTo>
                      <a:pt x="21753" y="1715"/>
                    </a:lnTo>
                    <a:lnTo>
                      <a:pt x="20312" y="0"/>
                    </a:ln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84;p15"/>
              <p:cNvSpPr/>
              <p:nvPr/>
            </p:nvSpPr>
            <p:spPr>
              <a:xfrm>
                <a:off x="1497756" y="1705043"/>
                <a:ext cx="944340" cy="762637"/>
              </a:xfrm>
              <a:custGeom>
                <a:avLst/>
                <a:gdLst/>
                <a:ahLst/>
                <a:cxnLst/>
                <a:rect l="l" t="t" r="r" b="b"/>
                <a:pathLst>
                  <a:path w="30909" h="27433" extrusionOk="0">
                    <a:moveTo>
                      <a:pt x="4977" y="0"/>
                    </a:moveTo>
                    <a:lnTo>
                      <a:pt x="0" y="27432"/>
                    </a:lnTo>
                    <a:lnTo>
                      <a:pt x="25932" y="27432"/>
                    </a:lnTo>
                    <a:lnTo>
                      <a:pt x="30909" y="0"/>
                    </a:lnTo>
                    <a:close/>
                  </a:path>
                </a:pathLst>
              </a:custGeom>
              <a:solidFill>
                <a:srgbClr val="A89E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7200" b="1" kern="0" dirty="0">
                    <a:solidFill>
                      <a:srgbClr val="FFFFFF"/>
                    </a:solidFill>
                    <a:latin typeface="TH SarabunPSK" panose="020B0500040200020003" pitchFamily="34" charset="-34"/>
                    <a:ea typeface="Fira Sans Extra Condensed Medium"/>
                    <a:cs typeface="TH SarabunPSK" panose="020B0500040200020003" pitchFamily="34" charset="-34"/>
                    <a:sym typeface="Fira Sans Extra Condensed Medium"/>
                  </a:rPr>
                  <a:t>02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048919" y="2296879"/>
              <a:ext cx="487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หลักเกณฑ์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วิธีการ และอัตราการจัดสรรผลประโยชน์ในทรัพย์สินทางปัญญา ผลงานวิจัย หรือนวัตกรรม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-20817" y="1970404"/>
            <a:ext cx="12192000" cy="26686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1) ผู้สร้างสรรค์ผลงาน 		ได้รับร้อยละ	70	ของผลประโยชน์ที่ได้รับ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2) มหาวิทยาลัย		ได้รับร้อยละ	10	ของผลประโยชน์ที่ได้รับ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3) ส่วนงานต้นสังกัด	</a:t>
            </a:r>
            <a:r>
              <a:rPr lang="en-US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ได้รับร้อยละ	10	ของผลประโยชน์ที่ได้รับ</a:t>
            </a:r>
            <a:b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4) สถาบัน			ได้รับร้อยละ	10	ของผลประโยชน์ที่ได้รับ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5767" y="5234082"/>
            <a:ext cx="9060466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* สำนักพิมพ์ฯ จะจัดสรรให้</a:t>
            </a:r>
            <a:r>
              <a:rPr lang="th-TH" sz="3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เป็น</a:t>
            </a:r>
            <a:r>
              <a:rPr lang="th-TH" sz="36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เวลา 3 ปี</a:t>
            </a:r>
            <a:r>
              <a:rPr lang="th-TH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หลังจากถึงจุดคุ้มทุนแล้ว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81356"/>
            <a:ext cx="10211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ผลประโยชน์ในเชิงพาณิชย์ที่ได้จาก</a:t>
            </a:r>
            <a:r>
              <a:rPr lang="th-TH" sz="3200" u="sng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งานอันมีลิขสิทธิ์ภายหลังหักค่าใช้จ่าย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ให้จัดสรรในอัตราดังนี้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15095" y="1270837"/>
            <a:ext cx="117441" cy="699567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24" y="0"/>
            <a:ext cx="1446963" cy="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51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yom\AppData\Local\Microsoft\Windows\Temporary Internet Files\Content.IE5\ENMWPHYD\DSC_796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78237">
            <a:off x="1384981" y="722030"/>
            <a:ext cx="1820161" cy="248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12" y="713378"/>
            <a:ext cx="1770934" cy="2572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460">
            <a:off x="1241648" y="3683192"/>
            <a:ext cx="1858783" cy="2752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665">
            <a:off x="9059621" y="1276373"/>
            <a:ext cx="1977417" cy="2553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498">
            <a:off x="4128771" y="684464"/>
            <a:ext cx="1751014" cy="25526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899" y="3945653"/>
            <a:ext cx="1776380" cy="25960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02">
            <a:off x="3985310" y="3801525"/>
            <a:ext cx="1898760" cy="28003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948">
            <a:off x="2504674" y="3887191"/>
            <a:ext cx="1778397" cy="24557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213">
            <a:off x="7225180" y="4035182"/>
            <a:ext cx="1808500" cy="26070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203">
            <a:off x="8809228" y="3761777"/>
            <a:ext cx="1722614" cy="25688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2327" flipH="1" flipV="1">
            <a:off x="5326249" y="694467"/>
            <a:ext cx="1954073" cy="25908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077">
            <a:off x="6945598" y="823675"/>
            <a:ext cx="1666668" cy="26389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224">
            <a:off x="7621618" y="1690127"/>
            <a:ext cx="1780607" cy="25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48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69" y="92759"/>
            <a:ext cx="1614558" cy="2371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381">
            <a:off x="2089617" y="227103"/>
            <a:ext cx="1758574" cy="2409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03" y="120081"/>
            <a:ext cx="1777800" cy="2623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444">
            <a:off x="4516316" y="226810"/>
            <a:ext cx="1795829" cy="2656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278">
            <a:off x="1397433" y="3200191"/>
            <a:ext cx="2005725" cy="2925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85" y="3741003"/>
            <a:ext cx="1958082" cy="2896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0071">
            <a:off x="3676729" y="3508712"/>
            <a:ext cx="2002876" cy="2864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112">
            <a:off x="5640497" y="210638"/>
            <a:ext cx="1929756" cy="2834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3063">
            <a:off x="4647013" y="3165860"/>
            <a:ext cx="1961760" cy="2897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2579">
            <a:off x="6033152" y="3699746"/>
            <a:ext cx="1993394" cy="28224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925">
            <a:off x="6886612" y="217302"/>
            <a:ext cx="1939175" cy="28481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23147" y="4902373"/>
            <a:ext cx="2306932" cy="1705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07804" y="1772817"/>
            <a:ext cx="3027902" cy="233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32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7" t="5300" r="3391" b="3335"/>
          <a:stretch/>
        </p:blipFill>
        <p:spPr>
          <a:xfrm>
            <a:off x="3833029" y="107210"/>
            <a:ext cx="2060413" cy="2776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1" t="4097" r="3355" b="3708"/>
          <a:stretch/>
        </p:blipFill>
        <p:spPr>
          <a:xfrm>
            <a:off x="1114668" y="3880332"/>
            <a:ext cx="2045309" cy="2785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0" t="3935" r="1998" b="3580"/>
          <a:stretch/>
        </p:blipFill>
        <p:spPr>
          <a:xfrm>
            <a:off x="3174608" y="3488433"/>
            <a:ext cx="2031274" cy="2788346"/>
          </a:xfrm>
          <a:prstGeom prst="rect">
            <a:avLst/>
          </a:prstGeom>
        </p:spPr>
      </p:pic>
      <p:pic>
        <p:nvPicPr>
          <p:cNvPr id="9" name="Picture 8" descr="C:\Users\Administrator\Desktop\cover การวัดทางวิศวกรรมเครื่องกล (2)-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/>
          <a:stretch/>
        </p:blipFill>
        <p:spPr bwMode="auto">
          <a:xfrm>
            <a:off x="8112224" y="115242"/>
            <a:ext cx="2160240" cy="280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931" y="3488433"/>
            <a:ext cx="2042338" cy="27706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4"/>
          <a:stretch/>
        </p:blipFill>
        <p:spPr>
          <a:xfrm>
            <a:off x="9045372" y="3896178"/>
            <a:ext cx="2003628" cy="2773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53" y="499338"/>
            <a:ext cx="2050990" cy="27856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72" y="3880332"/>
            <a:ext cx="2009632" cy="2770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7" y="469792"/>
            <a:ext cx="2276221" cy="278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5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10292862" y="-1"/>
            <a:ext cx="1899138" cy="6858001"/>
          </a:xfrm>
          <a:prstGeom prst="rect">
            <a:avLst/>
          </a:prstGeom>
          <a:solidFill>
            <a:srgbClr val="F2D2B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1" name="TextBox 13"/>
          <p:cNvSpPr txBox="1"/>
          <p:nvPr/>
        </p:nvSpPr>
        <p:spPr>
          <a:xfrm>
            <a:off x="282585" y="160774"/>
            <a:ext cx="1743424" cy="769441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45719" rIns="45719">
            <a:spAutoFit/>
          </a:bodyPr>
          <a:lstStyle>
            <a:lvl1pPr>
              <a:defRPr sz="44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Montserrat Bold"/>
              </a:rPr>
              <a:t>MUPRESS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Montserrat Bold"/>
            </a:endParaRPr>
          </a:p>
        </p:txBody>
      </p:sp>
      <p:sp>
        <p:nvSpPr>
          <p:cNvPr id="642" name="Rectangle 6"/>
          <p:cNvSpPr txBox="1"/>
          <p:nvPr/>
        </p:nvSpPr>
        <p:spPr>
          <a:xfrm>
            <a:off x="3172839" y="1786069"/>
            <a:ext cx="6805173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A7A7A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 hangingPunct="0"/>
            <a:r>
              <a:rPr lang="th-TH" sz="3200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สำนักพิมพ์มหาวิทยาลัยมหิดล (</a:t>
            </a:r>
            <a:r>
              <a:rPr lang="en-US" sz="3200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Mahidol University Press) </a:t>
            </a:r>
            <a:r>
              <a:rPr lang="th-TH" sz="3200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เป็นแหล่งรวมในการ</a:t>
            </a:r>
            <a:r>
              <a:rPr lang="th-TH" sz="3200" u="sng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ผลิตและเผยแพร่ผลงานวิชาการที่มีคุณภาพ</a:t>
            </a:r>
            <a:r>
              <a:rPr lang="th-TH" sz="3200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ในรูปแบบหนังสือหรือเอกสารอิเล็กทรอนิกส์ โดยมีการแบ่งประเภทสาขาวิชาต่าง ๆ เช่น วิทยาศาสตร์สุขภาพ มนุษยศาสตร์และสังคมศาสตร์ วิทยาศาสตร์และเทคโนโลยี และอื่น ๆ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r="15625"/>
          <a:stretch/>
        </p:blipFill>
        <p:spPr>
          <a:xfrm>
            <a:off x="182102" y="1336205"/>
            <a:ext cx="2914650" cy="487421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808894"/>
            <a:ext cx="10292862" cy="0"/>
          </a:xfrm>
          <a:prstGeom prst="line">
            <a:avLst/>
          </a:prstGeom>
          <a:noFill/>
          <a:ln w="28575" cap="flat">
            <a:solidFill>
              <a:srgbClr val="E49D5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949" y="3094770"/>
            <a:ext cx="1446963" cy="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8962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10A44F-00F9-4AFF-94A2-9DAB689BB2CC}"/>
              </a:ext>
            </a:extLst>
          </p:cNvPr>
          <p:cNvSpPr/>
          <p:nvPr/>
        </p:nvSpPr>
        <p:spPr>
          <a:xfrm>
            <a:off x="788159" y="2762250"/>
            <a:ext cx="4268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2087DC"/>
                </a:solidFill>
                <a:latin typeface="Lato Black" panose="020F0A02020204030203" pitchFamily="34" charset="0"/>
                <a:ea typeface="Source Sans Pro Black" panose="020B0803030403020204" pitchFamily="34" charset="0"/>
                <a:cs typeface="Open Sans" panose="020B0606030504020204" pitchFamily="34" charset="0"/>
              </a:rPr>
              <a:t>E-book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371F1-F927-487D-92AC-8712BD354C4D}"/>
              </a:ext>
            </a:extLst>
          </p:cNvPr>
          <p:cNvSpPr/>
          <p:nvPr/>
        </p:nvSpPr>
        <p:spPr>
          <a:xfrm>
            <a:off x="791527" y="3139530"/>
            <a:ext cx="49181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srgbClr val="FFC000"/>
                </a:solidFill>
                <a:latin typeface="Lato Black" panose="020F0A02020204030203" pitchFamily="34" charset="0"/>
                <a:ea typeface="Source Sans Pro Black" panose="020B0803030403020204" pitchFamily="34" charset="0"/>
                <a:cs typeface="Open Sans" panose="020B0606030504020204" pitchFamily="34" charset="0"/>
              </a:rPr>
              <a:t>Application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EEB285-6B2B-4AB0-A5F9-1F414933A960}"/>
              </a:ext>
            </a:extLst>
          </p:cNvPr>
          <p:cNvCxnSpPr>
            <a:cxnSpLocks/>
          </p:cNvCxnSpPr>
          <p:nvPr/>
        </p:nvCxnSpPr>
        <p:spPr>
          <a:xfrm flipV="1">
            <a:off x="529421" y="2762250"/>
            <a:ext cx="0" cy="40957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Placeholder 1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r="-2258"/>
          <a:stretch/>
        </p:blipFill>
        <p:spPr>
          <a:xfrm>
            <a:off x="339684" y="1704065"/>
            <a:ext cx="2169600" cy="1001933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7" t="8829" r="26800" b="15285"/>
          <a:stretch/>
        </p:blipFill>
        <p:spPr>
          <a:xfrm>
            <a:off x="6706247" y="1118937"/>
            <a:ext cx="2081463" cy="3922296"/>
          </a:xfrm>
        </p:spPr>
      </p:pic>
      <p:sp>
        <p:nvSpPr>
          <p:cNvPr id="14" name="Rectangle 6"/>
          <p:cNvSpPr txBox="1"/>
          <p:nvPr/>
        </p:nvSpPr>
        <p:spPr>
          <a:xfrm>
            <a:off x="840588" y="4225625"/>
            <a:ext cx="4481231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A7A7A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 hangingPunct="0">
              <a:lnSpc>
                <a:spcPct val="100000"/>
              </a:lnSpc>
            </a:pPr>
            <a:r>
              <a:rPr lang="th-TH" sz="2000" kern="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สำนักพิมพ์มหาวิทยาลัยมหิดล (</a:t>
            </a:r>
            <a:r>
              <a:rPr lang="en-US" sz="2000" kern="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Mahidol University Press) </a:t>
            </a:r>
            <a:br>
              <a:rPr lang="th-TH" sz="2000" kern="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kern="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เป็นแหล่งรวมในการผลิตและเผยแพร่ผลงานวิชาการในรูปแบบหนังสือหรือเอกสารอิเล็กทรอนิกส์ โดยมีการแบ่งประเภทสาขา</a:t>
            </a:r>
            <a:br>
              <a:rPr lang="th-TH" sz="2000" kern="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kern="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วิชาต่าง ๆ เช่น วิทยาศาสตร์สุขภาพ มนุษยศาสตร์และสังคมศาสตร์ วิทยาศาสตร์และเทคโนโลยี และอื่น ๆ</a:t>
            </a:r>
          </a:p>
        </p:txBody>
      </p:sp>
    </p:spTree>
    <p:extLst>
      <p:ext uri="{BB962C8B-B14F-4D97-AF65-F5344CB8AC3E}">
        <p14:creationId xmlns:p14="http://schemas.microsoft.com/office/powerpoint/2010/main" val="229457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39"/>
          <p:cNvSpPr/>
          <p:nvPr/>
        </p:nvSpPr>
        <p:spPr>
          <a:xfrm>
            <a:off x="2210736" y="2364667"/>
            <a:ext cx="1337500" cy="824733"/>
          </a:xfrm>
          <a:custGeom>
            <a:avLst/>
            <a:gdLst/>
            <a:ahLst/>
            <a:cxnLst/>
            <a:rect l="l" t="t" r="r" b="b"/>
            <a:pathLst>
              <a:path w="26445" h="24742" extrusionOk="0">
                <a:moveTo>
                  <a:pt x="12919" y="1"/>
                </a:moveTo>
                <a:cubicBezTo>
                  <a:pt x="8502" y="1"/>
                  <a:pt x="4418" y="2358"/>
                  <a:pt x="2203" y="6192"/>
                </a:cubicBezTo>
                <a:cubicBezTo>
                  <a:pt x="1" y="10014"/>
                  <a:pt x="1" y="14729"/>
                  <a:pt x="2203" y="18562"/>
                </a:cubicBezTo>
                <a:cubicBezTo>
                  <a:pt x="4418" y="22384"/>
                  <a:pt x="8502" y="24742"/>
                  <a:pt x="12919" y="24742"/>
                </a:cubicBezTo>
                <a:lnTo>
                  <a:pt x="26444" y="24742"/>
                </a:lnTo>
                <a:lnTo>
                  <a:pt x="26444" y="1"/>
                </a:lnTo>
                <a:close/>
              </a:path>
            </a:pathLst>
          </a:custGeom>
          <a:solidFill>
            <a:srgbClr val="F2D2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Tel.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340;p39"/>
          <p:cNvSpPr/>
          <p:nvPr/>
        </p:nvSpPr>
        <p:spPr>
          <a:xfrm>
            <a:off x="3670837" y="2337667"/>
            <a:ext cx="4931256" cy="853333"/>
          </a:xfrm>
          <a:custGeom>
            <a:avLst/>
            <a:gdLst/>
            <a:ahLst/>
            <a:cxnLst/>
            <a:rect l="l" t="t" r="r" b="b"/>
            <a:pathLst>
              <a:path w="112384" h="25600" extrusionOk="0">
                <a:moveTo>
                  <a:pt x="0" y="1"/>
                </a:moveTo>
                <a:lnTo>
                  <a:pt x="0" y="25599"/>
                </a:lnTo>
                <a:lnTo>
                  <a:pt x="106692" y="25599"/>
                </a:lnTo>
                <a:cubicBezTo>
                  <a:pt x="111229" y="17753"/>
                  <a:pt x="112384" y="8550"/>
                  <a:pt x="110181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341;p39"/>
          <p:cNvSpPr/>
          <p:nvPr/>
        </p:nvSpPr>
        <p:spPr>
          <a:xfrm>
            <a:off x="3548202" y="2364667"/>
            <a:ext cx="122667" cy="824733"/>
          </a:xfrm>
          <a:custGeom>
            <a:avLst/>
            <a:gdLst/>
            <a:ahLst/>
            <a:cxnLst/>
            <a:rect l="l" t="t" r="r" b="b"/>
            <a:pathLst>
              <a:path w="3680" h="24742" extrusionOk="0">
                <a:moveTo>
                  <a:pt x="0" y="1"/>
                </a:moveTo>
                <a:lnTo>
                  <a:pt x="0" y="24742"/>
                </a:lnTo>
                <a:lnTo>
                  <a:pt x="3679" y="19432"/>
                </a:lnTo>
                <a:lnTo>
                  <a:pt x="3679" y="6109"/>
                </a:lnTo>
                <a:lnTo>
                  <a:pt x="0" y="1"/>
                </a:lnTo>
                <a:close/>
              </a:path>
            </a:pathLst>
          </a:custGeom>
          <a:solidFill>
            <a:srgbClr val="E49D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1344;p39"/>
          <p:cNvSpPr txBox="1"/>
          <p:nvPr/>
        </p:nvSpPr>
        <p:spPr>
          <a:xfrm>
            <a:off x="3976936" y="2456099"/>
            <a:ext cx="4483305" cy="6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defTabSz="1219170">
              <a:buClr>
                <a:srgbClr val="000000"/>
              </a:buClr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 – 849 –</a:t>
            </a:r>
            <a:r>
              <a:rPr kumimoji="0" lang="en" sz="2267" b="0" i="0" u="none" strike="noStrike" kern="0" cap="none" spc="0" normalizeH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6379</a:t>
            </a:r>
            <a:r>
              <a:rPr kumimoji="0" lang="th-TH" sz="2267" b="0" i="0" u="none" strike="noStrike" kern="0" cap="none" spc="0" normalizeH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267" kern="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, 080-575-5151 </a:t>
            </a: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Google Shape;1352;p39"/>
          <p:cNvSpPr/>
          <p:nvPr/>
        </p:nvSpPr>
        <p:spPr>
          <a:xfrm>
            <a:off x="1254640" y="1313529"/>
            <a:ext cx="1705523" cy="824334"/>
          </a:xfrm>
          <a:custGeom>
            <a:avLst/>
            <a:gdLst/>
            <a:ahLst/>
            <a:cxnLst/>
            <a:rect l="l" t="t" r="r" b="b"/>
            <a:pathLst>
              <a:path w="26445" h="24730" extrusionOk="0">
                <a:moveTo>
                  <a:pt x="12919" y="0"/>
                </a:moveTo>
                <a:cubicBezTo>
                  <a:pt x="8502" y="0"/>
                  <a:pt x="4418" y="2358"/>
                  <a:pt x="2203" y="6180"/>
                </a:cubicBezTo>
                <a:cubicBezTo>
                  <a:pt x="1" y="10014"/>
                  <a:pt x="1" y="14728"/>
                  <a:pt x="2203" y="18550"/>
                </a:cubicBezTo>
                <a:cubicBezTo>
                  <a:pt x="4418" y="22372"/>
                  <a:pt x="8502" y="24730"/>
                  <a:pt x="12919" y="24730"/>
                </a:cubicBezTo>
                <a:lnTo>
                  <a:pt x="26444" y="24730"/>
                </a:lnTo>
                <a:lnTo>
                  <a:pt x="26444" y="0"/>
                </a:lnTo>
                <a:close/>
              </a:path>
            </a:pathLst>
          </a:custGeom>
          <a:solidFill>
            <a:srgbClr val="A4C2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Website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353;p39"/>
          <p:cNvSpPr/>
          <p:nvPr/>
        </p:nvSpPr>
        <p:spPr>
          <a:xfrm>
            <a:off x="3117027" y="1298062"/>
            <a:ext cx="4793594" cy="855667"/>
          </a:xfrm>
          <a:custGeom>
            <a:avLst/>
            <a:gdLst/>
            <a:ahLst/>
            <a:cxnLst/>
            <a:rect l="l" t="t" r="r" b="b"/>
            <a:pathLst>
              <a:path w="112396" h="25670" extrusionOk="0">
                <a:moveTo>
                  <a:pt x="0" y="0"/>
                </a:moveTo>
                <a:lnTo>
                  <a:pt x="0" y="25670"/>
                </a:lnTo>
                <a:lnTo>
                  <a:pt x="106692" y="25670"/>
                </a:lnTo>
                <a:cubicBezTo>
                  <a:pt x="111240" y="17788"/>
                  <a:pt x="112395" y="8561"/>
                  <a:pt x="1101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1354;p39"/>
          <p:cNvSpPr/>
          <p:nvPr/>
        </p:nvSpPr>
        <p:spPr>
          <a:xfrm>
            <a:off x="2960120" y="1313529"/>
            <a:ext cx="156949" cy="824334"/>
          </a:xfrm>
          <a:custGeom>
            <a:avLst/>
            <a:gdLst/>
            <a:ahLst/>
            <a:cxnLst/>
            <a:rect l="l" t="t" r="r" b="b"/>
            <a:pathLst>
              <a:path w="3680" h="24730" extrusionOk="0">
                <a:moveTo>
                  <a:pt x="0" y="0"/>
                </a:moveTo>
                <a:lnTo>
                  <a:pt x="0" y="24730"/>
                </a:lnTo>
                <a:lnTo>
                  <a:pt x="3679" y="19431"/>
                </a:lnTo>
                <a:lnTo>
                  <a:pt x="3679" y="61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357;p39"/>
          <p:cNvSpPr txBox="1"/>
          <p:nvPr/>
        </p:nvSpPr>
        <p:spPr>
          <a:xfrm>
            <a:off x="3485436" y="1477378"/>
            <a:ext cx="4056776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m</a:t>
            </a: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upress.mahidol.ac.th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  <p:sp>
        <p:nvSpPr>
          <p:cNvPr id="35" name="Google Shape;1365;p39"/>
          <p:cNvSpPr/>
          <p:nvPr/>
        </p:nvSpPr>
        <p:spPr>
          <a:xfrm>
            <a:off x="3976936" y="4435978"/>
            <a:ext cx="1635443" cy="824333"/>
          </a:xfrm>
          <a:custGeom>
            <a:avLst/>
            <a:gdLst/>
            <a:ahLst/>
            <a:cxnLst/>
            <a:rect l="l" t="t" r="r" b="b"/>
            <a:pathLst>
              <a:path w="26445" h="24730" extrusionOk="0">
                <a:moveTo>
                  <a:pt x="12919" y="1"/>
                </a:moveTo>
                <a:cubicBezTo>
                  <a:pt x="8502" y="1"/>
                  <a:pt x="4418" y="2358"/>
                  <a:pt x="2203" y="6180"/>
                </a:cubicBezTo>
                <a:cubicBezTo>
                  <a:pt x="1" y="10014"/>
                  <a:pt x="1" y="14729"/>
                  <a:pt x="2203" y="18550"/>
                </a:cubicBezTo>
                <a:cubicBezTo>
                  <a:pt x="4418" y="22372"/>
                  <a:pt x="8502" y="24730"/>
                  <a:pt x="12919" y="24730"/>
                </a:cubicBezTo>
                <a:lnTo>
                  <a:pt x="26444" y="24730"/>
                </a:lnTo>
                <a:lnTo>
                  <a:pt x="26444" y="1"/>
                </a:lnTo>
                <a:close/>
              </a:path>
            </a:pathLst>
          </a:custGeom>
          <a:solidFill>
            <a:srgbClr val="A89E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2400" kern="0" dirty="0">
                <a:solidFill>
                  <a:srgbClr val="FFFFFF"/>
                </a:solidFill>
                <a:latin typeface="Fira Sans Extra Condensed Medium"/>
                <a:cs typeface="Arial"/>
                <a:sym typeface="Fira Sans Extra Condensed Medium"/>
              </a:rPr>
              <a:t>Location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1366;p39"/>
          <p:cNvSpPr/>
          <p:nvPr/>
        </p:nvSpPr>
        <p:spPr>
          <a:xfrm>
            <a:off x="5734978" y="4407810"/>
            <a:ext cx="4851773" cy="1624829"/>
          </a:xfrm>
          <a:custGeom>
            <a:avLst/>
            <a:gdLst/>
            <a:ahLst/>
            <a:cxnLst/>
            <a:rect l="l" t="t" r="r" b="b"/>
            <a:pathLst>
              <a:path w="112396" h="25635" extrusionOk="0">
                <a:moveTo>
                  <a:pt x="0" y="0"/>
                </a:moveTo>
                <a:lnTo>
                  <a:pt x="0" y="25634"/>
                </a:lnTo>
                <a:lnTo>
                  <a:pt x="106692" y="25634"/>
                </a:lnTo>
                <a:cubicBezTo>
                  <a:pt x="111240" y="17776"/>
                  <a:pt x="112395" y="8549"/>
                  <a:pt x="110181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1367;p39"/>
          <p:cNvSpPr/>
          <p:nvPr/>
        </p:nvSpPr>
        <p:spPr>
          <a:xfrm>
            <a:off x="5612346" y="4435978"/>
            <a:ext cx="122667" cy="824333"/>
          </a:xfrm>
          <a:custGeom>
            <a:avLst/>
            <a:gdLst/>
            <a:ahLst/>
            <a:cxnLst/>
            <a:rect l="l" t="t" r="r" b="b"/>
            <a:pathLst>
              <a:path w="3680" h="24730" extrusionOk="0">
                <a:moveTo>
                  <a:pt x="0" y="1"/>
                </a:moveTo>
                <a:lnTo>
                  <a:pt x="0" y="24730"/>
                </a:lnTo>
                <a:lnTo>
                  <a:pt x="3679" y="19432"/>
                </a:lnTo>
                <a:lnTo>
                  <a:pt x="3679" y="6108"/>
                </a:lnTo>
                <a:lnTo>
                  <a:pt x="0" y="1"/>
                </a:lnTo>
                <a:close/>
              </a:path>
            </a:pathLst>
          </a:custGeom>
          <a:solidFill>
            <a:srgbClr val="6666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1370;p39"/>
          <p:cNvSpPr txBox="1"/>
          <p:nvPr/>
        </p:nvSpPr>
        <p:spPr>
          <a:xfrm>
            <a:off x="5827454" y="4491982"/>
            <a:ext cx="4578543" cy="139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defTabSz="1219170">
              <a:buClr>
                <a:srgbClr val="000000"/>
              </a:buClr>
              <a:defRPr/>
            </a:pPr>
            <a:r>
              <a:rPr lang="th-TH" sz="2400" b="1" kern="0" dirty="0">
                <a:solidFill>
                  <a:srgbClr val="434343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สำนักพิมพ์มหาวิทยาลัยมหิดล กองบริหารงานวิจัย</a:t>
            </a:r>
          </a:p>
          <a:p>
            <a:pPr lvl="0" defTabSz="1219170">
              <a:buClr>
                <a:srgbClr val="000000"/>
              </a:buClr>
              <a:defRPr/>
            </a:pPr>
            <a:r>
              <a:rPr lang="th-TH" sz="2400" b="1" kern="0" dirty="0">
                <a:solidFill>
                  <a:srgbClr val="434343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ชั้น 4 อาคารสำนักงานอธิการบดี</a:t>
            </a:r>
          </a:p>
          <a:p>
            <a:pPr lvl="0" defTabSz="1219170">
              <a:buClr>
                <a:srgbClr val="000000"/>
              </a:buClr>
              <a:defRPr/>
            </a:pPr>
            <a:r>
              <a:rPr lang="th-TH" sz="2400" b="1" kern="0" dirty="0">
                <a:solidFill>
                  <a:srgbClr val="434343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999 ถนนพุทธมณฑลสาย 4 ตำบลศาลายา</a:t>
            </a:r>
          </a:p>
          <a:p>
            <a:pPr lvl="0" defTabSz="1219170">
              <a:buClr>
                <a:srgbClr val="000000"/>
              </a:buClr>
              <a:defRPr/>
            </a:pPr>
            <a:r>
              <a:rPr lang="th-TH" sz="2400" b="1" kern="0" dirty="0">
                <a:solidFill>
                  <a:srgbClr val="434343"/>
                </a:solidFill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อำเภพุทธมณฑล จังหวัดนครปฐม 73210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TH SarabunPSK" panose="020B0500040200020003" pitchFamily="34" charset="-34"/>
              <a:ea typeface="Fira Sans Extra Condensed Medium"/>
              <a:cs typeface="TH SarabunPSK" panose="020B0500040200020003" pitchFamily="34" charset="-34"/>
              <a:sym typeface="Fira Sans Extra Condensed Medium"/>
            </a:endParaRPr>
          </a:p>
        </p:txBody>
      </p:sp>
      <p:sp>
        <p:nvSpPr>
          <p:cNvPr id="52" name="Google Shape;1382;p39"/>
          <p:cNvSpPr/>
          <p:nvPr/>
        </p:nvSpPr>
        <p:spPr>
          <a:xfrm>
            <a:off x="2851130" y="3400993"/>
            <a:ext cx="1762981" cy="824367"/>
          </a:xfrm>
          <a:custGeom>
            <a:avLst/>
            <a:gdLst/>
            <a:ahLst/>
            <a:cxnLst/>
            <a:rect l="l" t="t" r="r" b="b"/>
            <a:pathLst>
              <a:path w="26445" h="24731" extrusionOk="0">
                <a:moveTo>
                  <a:pt x="12919" y="1"/>
                </a:moveTo>
                <a:cubicBezTo>
                  <a:pt x="8502" y="1"/>
                  <a:pt x="4418" y="2358"/>
                  <a:pt x="2203" y="6180"/>
                </a:cubicBezTo>
                <a:cubicBezTo>
                  <a:pt x="1" y="10002"/>
                  <a:pt x="1" y="14717"/>
                  <a:pt x="2203" y="18551"/>
                </a:cubicBezTo>
                <a:cubicBezTo>
                  <a:pt x="4418" y="22373"/>
                  <a:pt x="8502" y="24730"/>
                  <a:pt x="12919" y="24730"/>
                </a:cubicBezTo>
                <a:lnTo>
                  <a:pt x="26444" y="24730"/>
                </a:lnTo>
                <a:lnTo>
                  <a:pt x="26444" y="1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3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Email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1383;p39"/>
          <p:cNvSpPr/>
          <p:nvPr/>
        </p:nvSpPr>
        <p:spPr>
          <a:xfrm>
            <a:off x="4736711" y="3374426"/>
            <a:ext cx="4508049" cy="852500"/>
          </a:xfrm>
          <a:custGeom>
            <a:avLst/>
            <a:gdLst/>
            <a:ahLst/>
            <a:cxnLst/>
            <a:rect l="l" t="t" r="r" b="b"/>
            <a:pathLst>
              <a:path w="112384" h="25575" extrusionOk="0">
                <a:moveTo>
                  <a:pt x="0" y="0"/>
                </a:moveTo>
                <a:lnTo>
                  <a:pt x="0" y="25575"/>
                </a:lnTo>
                <a:lnTo>
                  <a:pt x="106692" y="25575"/>
                </a:lnTo>
                <a:cubicBezTo>
                  <a:pt x="111229" y="17740"/>
                  <a:pt x="112384" y="8549"/>
                  <a:pt x="110193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384;p39"/>
          <p:cNvSpPr/>
          <p:nvPr/>
        </p:nvSpPr>
        <p:spPr>
          <a:xfrm>
            <a:off x="4614077" y="3400993"/>
            <a:ext cx="122667" cy="824367"/>
          </a:xfrm>
          <a:custGeom>
            <a:avLst/>
            <a:gdLst/>
            <a:ahLst/>
            <a:cxnLst/>
            <a:rect l="l" t="t" r="r" b="b"/>
            <a:pathLst>
              <a:path w="3680" h="24731" extrusionOk="0">
                <a:moveTo>
                  <a:pt x="0" y="1"/>
                </a:moveTo>
                <a:lnTo>
                  <a:pt x="0" y="24730"/>
                </a:lnTo>
                <a:lnTo>
                  <a:pt x="3679" y="19420"/>
                </a:lnTo>
                <a:lnTo>
                  <a:pt x="3679" y="6097"/>
                </a:lnTo>
                <a:lnTo>
                  <a:pt x="0" y="1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387;p39"/>
          <p:cNvSpPr txBox="1"/>
          <p:nvPr/>
        </p:nvSpPr>
        <p:spPr>
          <a:xfrm>
            <a:off x="4940053" y="3556876"/>
            <a:ext cx="3665474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mupress@mahidol.ac.th</a:t>
            </a: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41" y="130628"/>
            <a:ext cx="211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Contact us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218275"/>
            <a:ext cx="117441" cy="699567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34" y="35023"/>
            <a:ext cx="1446963" cy="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8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-37"/>
            <a:ext cx="5381485" cy="11248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102" y="271349"/>
            <a:ext cx="12218702" cy="6586650"/>
            <a:chOff x="45940" y="435427"/>
            <a:chExt cx="11421229" cy="5618819"/>
          </a:xfrm>
        </p:grpSpPr>
        <p:grpSp>
          <p:nvGrpSpPr>
            <p:cNvPr id="56" name="Google Shape;56;p15"/>
            <p:cNvGrpSpPr/>
            <p:nvPr/>
          </p:nvGrpSpPr>
          <p:grpSpPr>
            <a:xfrm>
              <a:off x="45940" y="1468860"/>
              <a:ext cx="2935591" cy="2842490"/>
              <a:chOff x="34455" y="1101647"/>
              <a:chExt cx="2201693" cy="2131868"/>
            </a:xfrm>
          </p:grpSpPr>
          <p:sp>
            <p:nvSpPr>
              <p:cNvPr id="57" name="Google Shape;57;p15"/>
              <p:cNvSpPr/>
              <p:nvPr/>
            </p:nvSpPr>
            <p:spPr>
              <a:xfrm>
                <a:off x="317737" y="2305945"/>
                <a:ext cx="230100" cy="396848"/>
              </a:xfrm>
              <a:custGeom>
                <a:avLst/>
                <a:gdLst/>
                <a:ahLst/>
                <a:cxnLst/>
                <a:rect l="l" t="t" r="r" b="b"/>
                <a:pathLst>
                  <a:path w="9204" h="44792" extrusionOk="0">
                    <a:moveTo>
                      <a:pt x="0" y="1"/>
                    </a:moveTo>
                    <a:lnTo>
                      <a:pt x="0" y="33291"/>
                    </a:lnTo>
                    <a:cubicBezTo>
                      <a:pt x="0" y="38244"/>
                      <a:pt x="2810" y="42649"/>
                      <a:pt x="7096" y="44792"/>
                    </a:cubicBezTo>
                    <a:lnTo>
                      <a:pt x="9204" y="44792"/>
                    </a:lnTo>
                    <a:lnTo>
                      <a:pt x="9204" y="43328"/>
                    </a:lnTo>
                    <a:cubicBezTo>
                      <a:pt x="5025" y="41804"/>
                      <a:pt x="2179" y="37827"/>
                      <a:pt x="2179" y="33291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rgbClr val="A4C2C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34455" y="2644440"/>
                <a:ext cx="2201693" cy="589075"/>
              </a:xfrm>
              <a:custGeom>
                <a:avLst/>
                <a:gdLst/>
                <a:ahLst/>
                <a:cxnLst/>
                <a:rect l="l" t="t" r="r" b="b"/>
                <a:pathLst>
                  <a:path w="45375" h="23563" extrusionOk="0">
                    <a:moveTo>
                      <a:pt x="0" y="0"/>
                    </a:moveTo>
                    <a:lnTo>
                      <a:pt x="0" y="23563"/>
                    </a:lnTo>
                    <a:lnTo>
                      <a:pt x="33599" y="23563"/>
                    </a:lnTo>
                    <a:cubicBezTo>
                      <a:pt x="40100" y="23563"/>
                      <a:pt x="45375" y="18288"/>
                      <a:pt x="45375" y="11788"/>
                    </a:cubicBezTo>
                    <a:cubicBezTo>
                      <a:pt x="45375" y="5275"/>
                      <a:pt x="40100" y="0"/>
                      <a:pt x="33599" y="0"/>
                    </a:cubicBezTo>
                    <a:close/>
                  </a:path>
                </a:pathLst>
              </a:custGeom>
              <a:solidFill>
                <a:srgbClr val="A4C2C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th-TH" sz="2267" kern="0" dirty="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2552</a:t>
                </a:r>
                <a:endParaRPr sz="2267" kern="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2" name="Google Shape;62;p15"/>
              <p:cNvSpPr txBox="1"/>
              <p:nvPr/>
            </p:nvSpPr>
            <p:spPr>
              <a:xfrm>
                <a:off x="39010" y="1101647"/>
                <a:ext cx="1946211" cy="13667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thaiDist"/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แต่งตั้งคณะกรรมการนโยบายสำนักพิมพ์ โดยมี </a:t>
                </a:r>
                <a:r>
                  <a:rPr lang="th-TH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ศาสตราจารย์คลินิกนายแพทย์ปิยะสกล สกลสัตยาทร</a:t>
                </a:r>
                <a:r>
                  <a:rPr lang="th-TH" sz="2000" u="sng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อธิการบดี เป็นประธานกรรมการ</a:t>
                </a:r>
              </a:p>
            </p:txBody>
          </p:sp>
        </p:grpSp>
        <p:grpSp>
          <p:nvGrpSpPr>
            <p:cNvPr id="63" name="Google Shape;63;p15"/>
            <p:cNvGrpSpPr/>
            <p:nvPr/>
          </p:nvGrpSpPr>
          <p:grpSpPr>
            <a:xfrm>
              <a:off x="2878832" y="1544196"/>
              <a:ext cx="5677850" cy="2767161"/>
              <a:chOff x="2159122" y="1158146"/>
              <a:chExt cx="4258388" cy="2075370"/>
            </a:xfrm>
          </p:grpSpPr>
          <p:sp>
            <p:nvSpPr>
              <p:cNvPr id="64" name="Google Shape;64;p15"/>
              <p:cNvSpPr/>
              <p:nvPr/>
            </p:nvSpPr>
            <p:spPr>
              <a:xfrm>
                <a:off x="4204543" y="2248183"/>
                <a:ext cx="230100" cy="440514"/>
              </a:xfrm>
              <a:custGeom>
                <a:avLst/>
                <a:gdLst/>
                <a:ahLst/>
                <a:cxnLst/>
                <a:rect l="l" t="t" r="r" b="b"/>
                <a:pathLst>
                  <a:path w="9204" h="44792" extrusionOk="0">
                    <a:moveTo>
                      <a:pt x="0" y="1"/>
                    </a:moveTo>
                    <a:lnTo>
                      <a:pt x="0" y="33291"/>
                    </a:lnTo>
                    <a:cubicBezTo>
                      <a:pt x="0" y="38244"/>
                      <a:pt x="2810" y="42649"/>
                      <a:pt x="7097" y="44792"/>
                    </a:cubicBezTo>
                    <a:lnTo>
                      <a:pt x="9204" y="44792"/>
                    </a:lnTo>
                    <a:lnTo>
                      <a:pt x="9204" y="43328"/>
                    </a:lnTo>
                    <a:cubicBezTo>
                      <a:pt x="5025" y="41804"/>
                      <a:pt x="2179" y="37827"/>
                      <a:pt x="2179" y="33291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rgbClr val="E49D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4010714" y="2644441"/>
                <a:ext cx="2406796" cy="589075"/>
              </a:xfrm>
              <a:custGeom>
                <a:avLst/>
                <a:gdLst/>
                <a:ahLst/>
                <a:cxnLst/>
                <a:rect l="l" t="t" r="r" b="b"/>
                <a:pathLst>
                  <a:path w="49602" h="23563" extrusionOk="0">
                    <a:moveTo>
                      <a:pt x="1" y="0"/>
                    </a:moveTo>
                    <a:cubicBezTo>
                      <a:pt x="4620" y="1917"/>
                      <a:pt x="7871" y="6477"/>
                      <a:pt x="7871" y="11788"/>
                    </a:cubicBezTo>
                    <a:cubicBezTo>
                      <a:pt x="7871" y="17098"/>
                      <a:pt x="4620" y="21646"/>
                      <a:pt x="1" y="23563"/>
                    </a:cubicBezTo>
                    <a:lnTo>
                      <a:pt x="37827" y="23563"/>
                    </a:lnTo>
                    <a:cubicBezTo>
                      <a:pt x="44328" y="23563"/>
                      <a:pt x="49602" y="18288"/>
                      <a:pt x="49602" y="11788"/>
                    </a:cubicBezTo>
                    <a:cubicBezTo>
                      <a:pt x="49602" y="5275"/>
                      <a:pt x="44328" y="0"/>
                      <a:pt x="37827" y="0"/>
                    </a:cubicBezTo>
                    <a:close/>
                  </a:path>
                </a:pathLst>
              </a:custGeom>
              <a:solidFill>
                <a:srgbClr val="E49D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th-TH" sz="2267" kern="0" dirty="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2553</a:t>
                </a:r>
                <a:endParaRPr sz="2267" kern="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0" name="Google Shape;70;p15"/>
              <p:cNvSpPr txBox="1"/>
              <p:nvPr/>
            </p:nvSpPr>
            <p:spPr>
              <a:xfrm>
                <a:off x="2159122" y="1158146"/>
                <a:ext cx="3152967" cy="1291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thaiDist" defTabSz="1219170">
                  <a:buClr>
                    <a:srgbClr val="000000"/>
                  </a:buClr>
                </a:pPr>
                <a:r>
                  <a:rPr lang="th-TH" sz="200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มิถุนายน 2553 </a:t>
                </a:r>
                <a:r>
                  <a:rPr lang="th-TH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แต่งตั้งคณะกรรมการส่งเสริมผลงานการวิชาการ</a:t>
                </a:r>
                <a:r>
                  <a:rPr lang="th-TH" sz="200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ของมหาวิทยาลัยเพื่อการเผยแพร่ มีศาสตราจารย์ ม.ร.ว. ชิษณุสรร สวัสดิวัตน์ เป็นประธาน ทำหน้าที่</a:t>
                </a:r>
                <a:r>
                  <a:rPr lang="th-TH" sz="2000" dirty="0">
                    <a:solidFill>
                      <a:schemeClr val="tx2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พิจารณากลั่นกรอง</a:t>
                </a:r>
              </a:p>
              <a:p>
                <a:pPr algn="thaiDist" defTabSz="1219170">
                  <a:buClr>
                    <a:srgbClr val="000000"/>
                  </a:buClr>
                </a:pPr>
                <a:r>
                  <a:rPr lang="th-TH" sz="2000" dirty="0">
                    <a:solidFill>
                      <a:schemeClr val="tx2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และคัดเลือกผลงานวิชาการ</a:t>
                </a:r>
                <a:r>
                  <a:rPr lang="th-TH" sz="200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รวมถึง</a:t>
                </a:r>
                <a:r>
                  <a:rPr lang="th-TH" sz="2000" dirty="0">
                    <a:solidFill>
                      <a:schemeClr val="tx2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พิจารณาแต่งตั้งผู้ทรงคุณวุฒิ</a:t>
                </a:r>
              </a:p>
              <a:p>
                <a:pPr algn="thaiDist" defTabSz="1219170">
                  <a:buClr>
                    <a:srgbClr val="000000"/>
                  </a:buClr>
                </a:pPr>
                <a:r>
                  <a:rPr lang="th-TH" sz="200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เพื่อพิจารณาให้ความเห็นหรือประเมินผลงานทางวิชาการที่เสนอจัดพิมพ์ </a:t>
                </a:r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>
              <a:off x="2550331" y="3525920"/>
              <a:ext cx="4290486" cy="2528326"/>
              <a:chOff x="1912748" y="2644441"/>
              <a:chExt cx="3217864" cy="1896244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2454091" y="3209603"/>
                <a:ext cx="230100" cy="1120100"/>
              </a:xfrm>
              <a:custGeom>
                <a:avLst/>
                <a:gdLst/>
                <a:ahLst/>
                <a:cxnLst/>
                <a:rect l="l" t="t" r="r" b="b"/>
                <a:pathLst>
                  <a:path w="9204" h="44804" extrusionOk="0">
                    <a:moveTo>
                      <a:pt x="7097" y="0"/>
                    </a:moveTo>
                    <a:cubicBezTo>
                      <a:pt x="2810" y="2143"/>
                      <a:pt x="0" y="6549"/>
                      <a:pt x="0" y="11514"/>
                    </a:cubicBezTo>
                    <a:lnTo>
                      <a:pt x="0" y="44803"/>
                    </a:lnTo>
                    <a:lnTo>
                      <a:pt x="2179" y="44803"/>
                    </a:lnTo>
                    <a:lnTo>
                      <a:pt x="2179" y="11514"/>
                    </a:lnTo>
                    <a:cubicBezTo>
                      <a:pt x="2179" y="6965"/>
                      <a:pt x="5025" y="2989"/>
                      <a:pt x="9204" y="1477"/>
                    </a:cubicBezTo>
                    <a:lnTo>
                      <a:pt x="9204" y="0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1912748" y="2644441"/>
                <a:ext cx="2406845" cy="589075"/>
              </a:xfrm>
              <a:custGeom>
                <a:avLst/>
                <a:gdLst/>
                <a:ahLst/>
                <a:cxnLst/>
                <a:rect l="l" t="t" r="r" b="b"/>
                <a:pathLst>
                  <a:path w="49603" h="23563" extrusionOk="0">
                    <a:moveTo>
                      <a:pt x="1" y="0"/>
                    </a:moveTo>
                    <a:cubicBezTo>
                      <a:pt x="4621" y="1917"/>
                      <a:pt x="7871" y="6477"/>
                      <a:pt x="7871" y="11788"/>
                    </a:cubicBezTo>
                    <a:cubicBezTo>
                      <a:pt x="7871" y="17098"/>
                      <a:pt x="4621" y="21646"/>
                      <a:pt x="1" y="23563"/>
                    </a:cubicBezTo>
                    <a:lnTo>
                      <a:pt x="37827" y="23563"/>
                    </a:lnTo>
                    <a:cubicBezTo>
                      <a:pt x="44328" y="23563"/>
                      <a:pt x="49602" y="18288"/>
                      <a:pt x="49602" y="11788"/>
                    </a:cubicBezTo>
                    <a:cubicBezTo>
                      <a:pt x="49602" y="5275"/>
                      <a:pt x="44328" y="0"/>
                      <a:pt x="37827" y="0"/>
                    </a:cubicBez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th-TH" sz="2267" kern="0" dirty="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2553</a:t>
                </a:r>
                <a:endParaRPr sz="2267" kern="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4" name="Google Shape;84;p15"/>
              <p:cNvSpPr txBox="1"/>
              <p:nvPr/>
            </p:nvSpPr>
            <p:spPr>
              <a:xfrm>
                <a:off x="2569141" y="3613929"/>
                <a:ext cx="2561471" cy="9267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thaiDist" defTabSz="1219170">
                  <a:buClr>
                    <a:srgbClr val="000000"/>
                  </a:buClr>
                </a:pPr>
                <a:r>
                  <a:rPr lang="th-TH" sz="200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แต่งตั้ง </a:t>
                </a:r>
                <a:r>
                  <a:rPr lang="th-TH" sz="2000" dirty="0">
                    <a:solidFill>
                      <a:schemeClr val="tx2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คณะกรรมการดำเนินงานสำนักพิมพ์ </a:t>
                </a:r>
              </a:p>
              <a:p>
                <a:pPr algn="thaiDist" defTabSz="1219170">
                  <a:buClr>
                    <a:srgbClr val="000000"/>
                  </a:buClr>
                </a:pPr>
                <a:r>
                  <a:rPr lang="th-TH" sz="200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รองอธิการบดีเป็นประธานกรรมการ มีหน้าที่กำกับ</a:t>
                </a:r>
                <a:r>
                  <a:rPr lang="th-TH" sz="2000" dirty="0">
                    <a:solidFill>
                      <a:schemeClr val="tx2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ดูแลการดำเนินงานสำนักพิมพ์ให้เป็นไปตามนโยบาย</a:t>
                </a:r>
                <a:r>
                  <a:rPr lang="th-TH" sz="200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ของมหาวิทยาลัยในการจัดพิมพ์ผลงานวิชาการ</a:t>
                </a:r>
                <a:endParaRPr sz="2267" kern="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85" name="Google Shape;85;p15"/>
            <p:cNvGrpSpPr/>
            <p:nvPr/>
          </p:nvGrpSpPr>
          <p:grpSpPr>
            <a:xfrm>
              <a:off x="7263942" y="435427"/>
              <a:ext cx="4203227" cy="3875926"/>
              <a:chOff x="5447955" y="326569"/>
              <a:chExt cx="3152419" cy="2906944"/>
            </a:xfrm>
          </p:grpSpPr>
          <p:sp>
            <p:nvSpPr>
              <p:cNvPr id="86" name="Google Shape;86;p15"/>
              <p:cNvSpPr/>
              <p:nvPr/>
            </p:nvSpPr>
            <p:spPr>
              <a:xfrm rot="10800000">
                <a:off x="7817516" y="1596293"/>
                <a:ext cx="230125" cy="1120100"/>
              </a:xfrm>
              <a:custGeom>
                <a:avLst/>
                <a:gdLst/>
                <a:ahLst/>
                <a:cxnLst/>
                <a:rect l="l" t="t" r="r" b="b"/>
                <a:pathLst>
                  <a:path w="9205" h="44804" extrusionOk="0">
                    <a:moveTo>
                      <a:pt x="7097" y="0"/>
                    </a:moveTo>
                    <a:cubicBezTo>
                      <a:pt x="2811" y="2143"/>
                      <a:pt x="1" y="6549"/>
                      <a:pt x="1" y="11514"/>
                    </a:cubicBezTo>
                    <a:lnTo>
                      <a:pt x="1" y="44803"/>
                    </a:lnTo>
                    <a:lnTo>
                      <a:pt x="2180" y="44803"/>
                    </a:lnTo>
                    <a:lnTo>
                      <a:pt x="2180" y="11514"/>
                    </a:lnTo>
                    <a:cubicBezTo>
                      <a:pt x="2180" y="6965"/>
                      <a:pt x="5025" y="2989"/>
                      <a:pt x="9204" y="1477"/>
                    </a:cubicBezTo>
                    <a:lnTo>
                      <a:pt x="9204" y="0"/>
                    </a:lnTo>
                    <a:close/>
                  </a:path>
                </a:pathLst>
              </a:custGeom>
              <a:solidFill>
                <a:srgbClr val="A89E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6112257" y="2644438"/>
                <a:ext cx="2407379" cy="589075"/>
              </a:xfrm>
              <a:custGeom>
                <a:avLst/>
                <a:gdLst/>
                <a:ahLst/>
                <a:cxnLst/>
                <a:rect l="l" t="t" r="r" b="b"/>
                <a:pathLst>
                  <a:path w="49614" h="23563" extrusionOk="0">
                    <a:moveTo>
                      <a:pt x="0" y="0"/>
                    </a:moveTo>
                    <a:cubicBezTo>
                      <a:pt x="4620" y="1917"/>
                      <a:pt x="7870" y="6477"/>
                      <a:pt x="7870" y="11788"/>
                    </a:cubicBezTo>
                    <a:cubicBezTo>
                      <a:pt x="7870" y="17098"/>
                      <a:pt x="4620" y="21646"/>
                      <a:pt x="0" y="23563"/>
                    </a:cubicBezTo>
                    <a:lnTo>
                      <a:pt x="37826" y="23563"/>
                    </a:lnTo>
                    <a:cubicBezTo>
                      <a:pt x="44339" y="23563"/>
                      <a:pt x="49614" y="18288"/>
                      <a:pt x="49614" y="11788"/>
                    </a:cubicBezTo>
                    <a:cubicBezTo>
                      <a:pt x="49614" y="5275"/>
                      <a:pt x="44339" y="0"/>
                      <a:pt x="37826" y="0"/>
                    </a:cubicBezTo>
                    <a:close/>
                  </a:path>
                </a:pathLst>
              </a:custGeom>
              <a:solidFill>
                <a:srgbClr val="A89E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th-TH" sz="2267" kern="0" dirty="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2562</a:t>
                </a:r>
                <a:endParaRPr sz="2267" kern="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4" name="Google Shape;94;p15"/>
              <p:cNvSpPr txBox="1"/>
              <p:nvPr/>
            </p:nvSpPr>
            <p:spPr>
              <a:xfrm>
                <a:off x="5447955" y="326569"/>
                <a:ext cx="3152419" cy="14584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thaiDist" defTabSz="1219170">
                  <a:buClr>
                    <a:srgbClr val="000000"/>
                  </a:buClr>
                </a:pPr>
                <a:r>
                  <a:rPr lang="th-TH" sz="200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ธันวาคม 2562 </a:t>
                </a:r>
                <a:r>
                  <a:rPr lang="th-TH" sz="2000" dirty="0">
                    <a:solidFill>
                      <a:schemeClr val="tx2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ปรับปรุงโครงสร้างการทำงานของสำนักพิมพ์ และแต่งตั้งคณะกรรมการดำเนินการสำนักพิมพ์ฯ ใหม่</a:t>
                </a:r>
              </a:p>
              <a:p>
                <a:pPr algn="thaiDist" defTabSz="1219170">
                  <a:buClr>
                    <a:srgbClr val="000000"/>
                  </a:buClr>
                </a:pPr>
                <a:r>
                  <a:rPr lang="th-TH" sz="200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โดยอยู่ภายใต้</a:t>
                </a:r>
                <a:r>
                  <a:rPr lang="th-TH" sz="2000" dirty="0">
                    <a:solidFill>
                      <a:schemeClr val="tx2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การกำกับดูแลของรักษาการแทนรองอธิการบดีฝ่ายวิจัยและวิชาการ และกองบริหารงานวิจัย </a:t>
                </a:r>
              </a:p>
              <a:p>
                <a:pPr algn="thaiDist" defTabSz="1219170">
                  <a:buClr>
                    <a:srgbClr val="000000"/>
                  </a:buClr>
                </a:pPr>
                <a:r>
                  <a:rPr lang="th-TH" sz="200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มุ่งเน้นการจัดทำตำรา / หนังสือ </a:t>
                </a:r>
              </a:p>
              <a:p>
                <a:pPr algn="thaiDist" defTabSz="1219170">
                  <a:buClr>
                    <a:srgbClr val="000000"/>
                  </a:buClr>
                </a:pPr>
                <a:r>
                  <a:rPr lang="th-TH" sz="2000" dirty="0">
                    <a:solidFill>
                      <a:schemeClr val="tx2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ในรูปแบบหนังสืออิเล็คทรอนิกส์ </a:t>
                </a:r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(E-book) </a:t>
                </a:r>
                <a:r>
                  <a:rPr lang="th-TH" sz="2000" dirty="0">
                    <a:solidFill>
                      <a:schemeClr val="tx2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เป็นหลัก</a:t>
                </a:r>
              </a:p>
            </p:txBody>
          </p:sp>
        </p:grpSp>
      </p:grpSp>
      <p:sp>
        <p:nvSpPr>
          <p:cNvPr id="52" name="Google Shape;1615;p44"/>
          <p:cNvSpPr/>
          <p:nvPr/>
        </p:nvSpPr>
        <p:spPr>
          <a:xfrm>
            <a:off x="5381484" y="-25302"/>
            <a:ext cx="1017758" cy="1527540"/>
          </a:xfrm>
          <a:custGeom>
            <a:avLst/>
            <a:gdLst/>
            <a:ahLst/>
            <a:cxnLst/>
            <a:rect l="l" t="t" r="r" b="b"/>
            <a:pathLst>
              <a:path w="19813" h="40101" extrusionOk="0">
                <a:moveTo>
                  <a:pt x="1" y="0"/>
                </a:moveTo>
                <a:lnTo>
                  <a:pt x="1" y="40101"/>
                </a:lnTo>
                <a:lnTo>
                  <a:pt x="9895" y="33647"/>
                </a:lnTo>
                <a:lnTo>
                  <a:pt x="19813" y="40101"/>
                </a:lnTo>
                <a:lnTo>
                  <a:pt x="19813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758ECB5-979B-4DA4-811F-0C3A138D8D7B}"/>
              </a:ext>
            </a:extLst>
          </p:cNvPr>
          <p:cNvSpPr/>
          <p:nvPr/>
        </p:nvSpPr>
        <p:spPr>
          <a:xfrm>
            <a:off x="1472812" y="-45453"/>
            <a:ext cx="4172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ประวัติความเป็นมา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สำนักพิมพ์มหาวิทยาลัยมหิดล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" y="202361"/>
            <a:ext cx="1446963" cy="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r="1487"/>
          <a:stretch/>
        </p:blipFill>
        <p:spPr>
          <a:xfrm>
            <a:off x="7364134" y="0"/>
            <a:ext cx="4827866" cy="6858000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B0EF49B-FE4A-4E49-90DE-2B861F535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473"/>
            <a:ext cx="7364134" cy="4590757"/>
          </a:xfrm>
          <a:prstGeom prst="rect">
            <a:avLst/>
          </a:prstGeom>
        </p:spPr>
      </p:pic>
      <p:sp>
        <p:nvSpPr>
          <p:cNvPr id="8" name="Rectangle 7">
            <a:hlinkClick r:id="rId5" action="ppaction://hlinkfile"/>
            <a:extLst>
              <a:ext uri="{FF2B5EF4-FFF2-40B4-BE49-F238E27FC236}">
                <a16:creationId xmlns:a16="http://schemas.microsoft.com/office/drawing/2014/main" id="{B25A62D8-CB32-43D1-991A-20092A93F51A}"/>
              </a:ext>
            </a:extLst>
          </p:cNvPr>
          <p:cNvSpPr/>
          <p:nvPr/>
        </p:nvSpPr>
        <p:spPr>
          <a:xfrm>
            <a:off x="3272784" y="6030232"/>
            <a:ext cx="1754372" cy="382766"/>
          </a:xfrm>
          <a:prstGeom prst="rect">
            <a:avLst/>
          </a:prstGeom>
          <a:solidFill>
            <a:srgbClr val="E49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MU PRESS PROCESS</a:t>
            </a:r>
          </a:p>
        </p:txBody>
      </p:sp>
    </p:spTree>
    <p:extLst>
      <p:ext uri="{BB962C8B-B14F-4D97-AF65-F5344CB8AC3E}">
        <p14:creationId xmlns:p14="http://schemas.microsoft.com/office/powerpoint/2010/main" val="291443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550186D-F09E-48F6-A2A0-E78CBA2ABA6C}"/>
              </a:ext>
            </a:extLst>
          </p:cNvPr>
          <p:cNvSpPr/>
          <p:nvPr/>
        </p:nvSpPr>
        <p:spPr>
          <a:xfrm>
            <a:off x="2125162" y="2477829"/>
            <a:ext cx="8211723" cy="19389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"ผู้สร้างสรรค์“ หมายถึง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- ข้าราชการ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/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พนักงานมหาวิทยาลัย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/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ลูกจ้างประจำ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- ปฏิบัติงาน</a:t>
            </a:r>
            <a:r>
              <a:rPr lang="th-TH" sz="40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ให้แก่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มหาวิทยาลัยเต็มเวลา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0"/>
            <a:ext cx="7947113" cy="1143954"/>
            <a:chOff x="3923757" y="914969"/>
            <a:chExt cx="7947113" cy="1143954"/>
          </a:xfrm>
        </p:grpSpPr>
        <p:grpSp>
          <p:nvGrpSpPr>
            <p:cNvPr id="29" name="Google Shape;88;p15"/>
            <p:cNvGrpSpPr/>
            <p:nvPr/>
          </p:nvGrpSpPr>
          <p:grpSpPr>
            <a:xfrm>
              <a:off x="3923757" y="914969"/>
              <a:ext cx="7947113" cy="1143954"/>
              <a:chOff x="1354401" y="686226"/>
              <a:chExt cx="4546885" cy="857966"/>
            </a:xfrm>
          </p:grpSpPr>
          <p:sp>
            <p:nvSpPr>
              <p:cNvPr id="31" name="Google Shape;89;p15"/>
              <p:cNvSpPr/>
              <p:nvPr/>
            </p:nvSpPr>
            <p:spPr>
              <a:xfrm>
                <a:off x="1372277" y="799428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2"/>
                      <a:pt x="1" y="3216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6"/>
                    </a:lnTo>
                    <a:cubicBezTo>
                      <a:pt x="162914" y="1442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90;p15"/>
              <p:cNvSpPr/>
              <p:nvPr/>
            </p:nvSpPr>
            <p:spPr>
              <a:xfrm>
                <a:off x="1354401" y="781553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2"/>
                      <a:pt x="1" y="3216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6"/>
                    </a:lnTo>
                    <a:cubicBezTo>
                      <a:pt x="162914" y="1442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91;p15"/>
              <p:cNvSpPr/>
              <p:nvPr/>
            </p:nvSpPr>
            <p:spPr>
              <a:xfrm>
                <a:off x="1706573" y="686226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873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92;p15"/>
              <p:cNvSpPr/>
              <p:nvPr/>
            </p:nvSpPr>
            <p:spPr>
              <a:xfrm>
                <a:off x="1421594" y="1448838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921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3;p15"/>
              <p:cNvSpPr/>
              <p:nvPr/>
            </p:nvSpPr>
            <p:spPr>
              <a:xfrm>
                <a:off x="1461654" y="1448838"/>
                <a:ext cx="586858" cy="47705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716" extrusionOk="0">
                    <a:moveTo>
                      <a:pt x="0" y="1"/>
                    </a:moveTo>
                    <a:lnTo>
                      <a:pt x="1393" y="1715"/>
                    </a:lnTo>
                    <a:lnTo>
                      <a:pt x="21110" y="1715"/>
                    </a:lnTo>
                    <a:lnTo>
                      <a:pt x="21110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4;p15"/>
              <p:cNvSpPr/>
              <p:nvPr/>
            </p:nvSpPr>
            <p:spPr>
              <a:xfrm>
                <a:off x="1796617" y="733903"/>
                <a:ext cx="604761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21754" h="1715" extrusionOk="0">
                    <a:moveTo>
                      <a:pt x="596" y="0"/>
                    </a:moveTo>
                    <a:lnTo>
                      <a:pt x="0" y="1715"/>
                    </a:lnTo>
                    <a:lnTo>
                      <a:pt x="21753" y="1715"/>
                    </a:lnTo>
                    <a:lnTo>
                      <a:pt x="20312" y="0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5;p15"/>
              <p:cNvSpPr/>
              <p:nvPr/>
            </p:nvSpPr>
            <p:spPr>
              <a:xfrm>
                <a:off x="1475722" y="732671"/>
                <a:ext cx="991132" cy="762637"/>
              </a:xfrm>
              <a:custGeom>
                <a:avLst/>
                <a:gdLst/>
                <a:ahLst/>
                <a:cxnLst/>
                <a:rect l="l" t="t" r="r" b="b"/>
                <a:pathLst>
                  <a:path w="30909" h="27433" extrusionOk="0">
                    <a:moveTo>
                      <a:pt x="4977" y="0"/>
                    </a:moveTo>
                    <a:lnTo>
                      <a:pt x="0" y="27432"/>
                    </a:lnTo>
                    <a:lnTo>
                      <a:pt x="25932" y="27432"/>
                    </a:lnTo>
                    <a:lnTo>
                      <a:pt x="30909" y="0"/>
                    </a:lnTo>
                    <a:close/>
                  </a:path>
                </a:pathLst>
              </a:custGeom>
              <a:solidFill>
                <a:srgbClr val="E49D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b="1" kern="0" dirty="0">
                    <a:solidFill>
                      <a:srgbClr val="FFFFFF"/>
                    </a:solidFill>
                    <a:latin typeface="TH SarabunPSK" panose="020B0500040200020003" pitchFamily="34" charset="-34"/>
                    <a:ea typeface="Fira Sans Extra Condensed Medium"/>
                    <a:cs typeface="TH SarabunPSK" panose="020B0500040200020003" pitchFamily="34" charset="-34"/>
                    <a:sym typeface="Fira Sans Extra Condensed Medium"/>
                  </a:rPr>
                  <a:t>01</a:t>
                </a:r>
                <a:endParaRPr sz="7200" b="1" kern="0" dirty="0">
                  <a:solidFill>
                    <a:srgbClr val="FFFFFF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048919" y="1050711"/>
              <a:ext cx="487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เกณฑ์และอัตราการจ่ายเงินรางวัลแก่ผู้สร้างสรรค์ผลงานที่ตีพิมพ์ในนามสำนักพิมพ์มหาวิทยาลัยมหิดล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24" y="0"/>
            <a:ext cx="1446963" cy="6785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629674"/>
            <a:ext cx="117441" cy="699567"/>
          </a:xfrm>
          <a:prstGeom prst="rect">
            <a:avLst/>
          </a:prstGeom>
          <a:solidFill>
            <a:srgbClr val="E49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9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B0E74DC-C699-4885-9410-3EC2CA31F5C3}"/>
              </a:ext>
            </a:extLst>
          </p:cNvPr>
          <p:cNvSpPr/>
          <p:nvPr/>
        </p:nvSpPr>
        <p:spPr>
          <a:xfrm>
            <a:off x="391782" y="2333685"/>
            <a:ext cx="5069101" cy="45243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"ผลงานฉบับวิชาการ"</a:t>
            </a:r>
          </a:p>
          <a:p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เอกสารที่เรียบเรียงอย่างเป็นระบบ</a:t>
            </a:r>
          </a:p>
          <a:p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ทันสมัย มีเอกภาพ</a:t>
            </a:r>
          </a:p>
          <a:p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ครอบคลุมเนื้อหาสาระของวิชา</a:t>
            </a:r>
          </a:p>
          <a:p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เป็นส่วนหนึ่งของวิชา / หลักสูตร</a:t>
            </a:r>
          </a:p>
          <a:p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สะท้อนความสามารถในการถ่ายทอดวิชา</a:t>
            </a:r>
          </a:p>
          <a:p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เขียนขึ้นเพื่อเผยแพร่ความรู้ไปสู่วงวิชาการ</a:t>
            </a:r>
          </a:p>
          <a:p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มีรากฐานมั่นคงทางวิชากร</a:t>
            </a:r>
          </a:p>
          <a:p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ให้ทัศนะผู้เขียน เสริมสร้างปัญญาความคิด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4DBE7B-24F4-4943-9228-A5580D4CB11F}"/>
              </a:ext>
            </a:extLst>
          </p:cNvPr>
          <p:cNvSpPr/>
          <p:nvPr/>
        </p:nvSpPr>
        <p:spPr>
          <a:xfrm>
            <a:off x="5708085" y="2333685"/>
            <a:ext cx="6063636" cy="4524315"/>
          </a:xfrm>
          <a:prstGeom prst="rect">
            <a:avLst/>
          </a:prstGeom>
          <a:solidFill>
            <a:srgbClr val="F2D2B8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"ผลงานฉบับประชาชน"</a:t>
            </a: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เอกสารที่เรียบเรียงอย่างเป็นระบบ</a:t>
            </a: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ทันสมัย เข้าใจง่าย</a:t>
            </a: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มุ่งเผยแพร่ข้อมูลต่าง ๆ แก่ประชาชนทั่วไป และเป็นประโยชน์ให้ประชาชนในแง่มุมต่าง ๆ </a:t>
            </a: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เรียบเรียงเป็นเอกภาพ รากฐานความรู้มั่นคง ถูกต้อง ชัดเจน </a:t>
            </a: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ให้ทัศนะผู้เขียนที่เสริมสร้างปัญญาความคิด</a:t>
            </a:r>
          </a:p>
          <a:p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0"/>
            <a:ext cx="7947113" cy="1143954"/>
            <a:chOff x="3923757" y="914969"/>
            <a:chExt cx="7947113" cy="1143954"/>
          </a:xfrm>
        </p:grpSpPr>
        <p:grpSp>
          <p:nvGrpSpPr>
            <p:cNvPr id="26" name="Google Shape;88;p15"/>
            <p:cNvGrpSpPr/>
            <p:nvPr/>
          </p:nvGrpSpPr>
          <p:grpSpPr>
            <a:xfrm>
              <a:off x="3923757" y="914969"/>
              <a:ext cx="7947113" cy="1143954"/>
              <a:chOff x="1354401" y="686226"/>
              <a:chExt cx="4546885" cy="857966"/>
            </a:xfrm>
          </p:grpSpPr>
          <p:sp>
            <p:nvSpPr>
              <p:cNvPr id="28" name="Google Shape;89;p15"/>
              <p:cNvSpPr/>
              <p:nvPr/>
            </p:nvSpPr>
            <p:spPr>
              <a:xfrm>
                <a:off x="1372277" y="799428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2"/>
                      <a:pt x="1" y="3216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6"/>
                    </a:lnTo>
                    <a:cubicBezTo>
                      <a:pt x="162914" y="1442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0;p15"/>
              <p:cNvSpPr/>
              <p:nvPr/>
            </p:nvSpPr>
            <p:spPr>
              <a:xfrm>
                <a:off x="1354401" y="781553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2"/>
                      <a:pt x="1" y="3216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6"/>
                    </a:lnTo>
                    <a:cubicBezTo>
                      <a:pt x="162914" y="1442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91;p15"/>
              <p:cNvSpPr/>
              <p:nvPr/>
            </p:nvSpPr>
            <p:spPr>
              <a:xfrm>
                <a:off x="1706573" y="686226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873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92;p15"/>
              <p:cNvSpPr/>
              <p:nvPr/>
            </p:nvSpPr>
            <p:spPr>
              <a:xfrm>
                <a:off x="1421594" y="1448838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921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93;p15"/>
              <p:cNvSpPr/>
              <p:nvPr/>
            </p:nvSpPr>
            <p:spPr>
              <a:xfrm>
                <a:off x="1461654" y="1448838"/>
                <a:ext cx="586858" cy="47705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716" extrusionOk="0">
                    <a:moveTo>
                      <a:pt x="0" y="1"/>
                    </a:moveTo>
                    <a:lnTo>
                      <a:pt x="1393" y="1715"/>
                    </a:lnTo>
                    <a:lnTo>
                      <a:pt x="21110" y="1715"/>
                    </a:lnTo>
                    <a:lnTo>
                      <a:pt x="21110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94;p15"/>
              <p:cNvSpPr/>
              <p:nvPr/>
            </p:nvSpPr>
            <p:spPr>
              <a:xfrm>
                <a:off x="1796617" y="733903"/>
                <a:ext cx="604761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21754" h="1715" extrusionOk="0">
                    <a:moveTo>
                      <a:pt x="596" y="0"/>
                    </a:moveTo>
                    <a:lnTo>
                      <a:pt x="0" y="1715"/>
                    </a:lnTo>
                    <a:lnTo>
                      <a:pt x="21753" y="1715"/>
                    </a:lnTo>
                    <a:lnTo>
                      <a:pt x="20312" y="0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95;p15"/>
              <p:cNvSpPr/>
              <p:nvPr/>
            </p:nvSpPr>
            <p:spPr>
              <a:xfrm>
                <a:off x="1475722" y="732671"/>
                <a:ext cx="991132" cy="762637"/>
              </a:xfrm>
              <a:custGeom>
                <a:avLst/>
                <a:gdLst/>
                <a:ahLst/>
                <a:cxnLst/>
                <a:rect l="l" t="t" r="r" b="b"/>
                <a:pathLst>
                  <a:path w="30909" h="27433" extrusionOk="0">
                    <a:moveTo>
                      <a:pt x="4977" y="0"/>
                    </a:moveTo>
                    <a:lnTo>
                      <a:pt x="0" y="27432"/>
                    </a:lnTo>
                    <a:lnTo>
                      <a:pt x="25932" y="27432"/>
                    </a:lnTo>
                    <a:lnTo>
                      <a:pt x="30909" y="0"/>
                    </a:lnTo>
                    <a:close/>
                  </a:path>
                </a:pathLst>
              </a:custGeom>
              <a:solidFill>
                <a:srgbClr val="E49D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b="1" kern="0" dirty="0">
                    <a:solidFill>
                      <a:srgbClr val="FFFFFF"/>
                    </a:solidFill>
                    <a:latin typeface="TH SarabunPSK" panose="020B0500040200020003" pitchFamily="34" charset="-34"/>
                    <a:ea typeface="Fira Sans Extra Condensed Medium"/>
                    <a:cs typeface="TH SarabunPSK" panose="020B0500040200020003" pitchFamily="34" charset="-34"/>
                    <a:sym typeface="Fira Sans Extra Condensed Medium"/>
                  </a:rPr>
                  <a:t>01</a:t>
                </a:r>
                <a:endParaRPr sz="7200" b="1" kern="0" dirty="0">
                  <a:solidFill>
                    <a:srgbClr val="FFFFFF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048919" y="1050711"/>
              <a:ext cx="487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เกณฑ์และอัตราการจ่ายเงินรางวัลแก่ผู้สร้างสรรค์ผลงานที่ตีพิมพ์ในนามสำนักพิมพ์มหาวิทยาลัยมหิดล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5" name="Google Shape;212;p18"/>
          <p:cNvSpPr txBox="1"/>
          <p:nvPr/>
        </p:nvSpPr>
        <p:spPr>
          <a:xfrm>
            <a:off x="-61758" y="1584566"/>
            <a:ext cx="3783360" cy="496104"/>
          </a:xfrm>
          <a:prstGeom prst="flowChartTerminator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ประเภทผลงาน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1468906"/>
            <a:ext cx="117441" cy="699567"/>
          </a:xfrm>
          <a:prstGeom prst="rect">
            <a:avLst/>
          </a:prstGeom>
          <a:solidFill>
            <a:srgbClr val="E49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24" y="0"/>
            <a:ext cx="1446963" cy="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3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24A2D91-0740-46CB-8DDF-CD9D3AA725D7}"/>
              </a:ext>
            </a:extLst>
          </p:cNvPr>
          <p:cNvSpPr/>
          <p:nvPr/>
        </p:nvSpPr>
        <p:spPr>
          <a:xfrm>
            <a:off x="321765" y="2588164"/>
            <a:ext cx="5224679" cy="2308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</a:t>
            </a:r>
            <a:endParaRPr lang="th-TH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</a:t>
            </a:r>
            <a:r>
              <a:rPr lang="en-US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บันทึกผลงานวิชาการ</a:t>
            </a:r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/ประชาชนลงแผ่นกระดาษกระดาษ ตีพิมพ์เป็นรูปเล่ม </a:t>
            </a:r>
            <a:r>
              <a:rPr lang="en-US" sz="36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และเผยแพร่</a:t>
            </a:r>
            <a:endParaRPr lang="en-US" sz="3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4A2D91-0740-46CB-8DDF-CD9D3AA725D7}"/>
              </a:ext>
            </a:extLst>
          </p:cNvPr>
          <p:cNvSpPr/>
          <p:nvPr/>
        </p:nvSpPr>
        <p:spPr>
          <a:xfrm>
            <a:off x="5888542" y="2610605"/>
            <a:ext cx="5956518" cy="2308324"/>
          </a:xfrm>
          <a:prstGeom prst="rect">
            <a:avLst/>
          </a:prstGeom>
          <a:solidFill>
            <a:srgbClr val="F2D2B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หนังสืออิเล็กทรอนิกส์</a:t>
            </a:r>
            <a:endParaRPr lang="th-TH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</a:t>
            </a:r>
            <a:r>
              <a:rPr lang="en-US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บันทึกผลงานฯ</a:t>
            </a:r>
            <a:r>
              <a:rPr lang="th-TH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ในรูปแบบไฟล์อิเล็กทรอนิกส์ และเผยแพร่ผู้อ่านผ่านอุปกรณ์สื่อสารทางอิเล็กทรอนิกส์</a:t>
            </a:r>
            <a:endParaRPr lang="th-TH" sz="3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0"/>
            <a:ext cx="7947113" cy="1143954"/>
            <a:chOff x="3923757" y="914969"/>
            <a:chExt cx="7947113" cy="1143954"/>
          </a:xfrm>
        </p:grpSpPr>
        <p:grpSp>
          <p:nvGrpSpPr>
            <p:cNvPr id="29" name="Google Shape;88;p15"/>
            <p:cNvGrpSpPr/>
            <p:nvPr/>
          </p:nvGrpSpPr>
          <p:grpSpPr>
            <a:xfrm>
              <a:off x="3923757" y="914969"/>
              <a:ext cx="7947113" cy="1143954"/>
              <a:chOff x="1354401" y="686226"/>
              <a:chExt cx="4546885" cy="857966"/>
            </a:xfrm>
          </p:grpSpPr>
          <p:sp>
            <p:nvSpPr>
              <p:cNvPr id="31" name="Google Shape;89;p15"/>
              <p:cNvSpPr/>
              <p:nvPr/>
            </p:nvSpPr>
            <p:spPr>
              <a:xfrm>
                <a:off x="1372277" y="799428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2"/>
                      <a:pt x="1" y="3216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6"/>
                    </a:lnTo>
                    <a:cubicBezTo>
                      <a:pt x="162914" y="1442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90;p15"/>
              <p:cNvSpPr/>
              <p:nvPr/>
            </p:nvSpPr>
            <p:spPr>
              <a:xfrm>
                <a:off x="1354401" y="781553"/>
                <a:ext cx="4529009" cy="667311"/>
              </a:xfrm>
              <a:custGeom>
                <a:avLst/>
                <a:gdLst/>
                <a:ahLst/>
                <a:cxnLst/>
                <a:rect l="l" t="t" r="r" b="b"/>
                <a:pathLst>
                  <a:path w="162914" h="24004" extrusionOk="0">
                    <a:moveTo>
                      <a:pt x="3215" y="1"/>
                    </a:moveTo>
                    <a:cubicBezTo>
                      <a:pt x="1441" y="1"/>
                      <a:pt x="1" y="1442"/>
                      <a:pt x="1" y="3216"/>
                    </a:cubicBezTo>
                    <a:lnTo>
                      <a:pt x="1" y="20789"/>
                    </a:lnTo>
                    <a:cubicBezTo>
                      <a:pt x="1" y="22563"/>
                      <a:pt x="1441" y="24004"/>
                      <a:pt x="3215" y="24004"/>
                    </a:cubicBezTo>
                    <a:lnTo>
                      <a:pt x="159699" y="24004"/>
                    </a:lnTo>
                    <a:cubicBezTo>
                      <a:pt x="161473" y="24004"/>
                      <a:pt x="162914" y="22563"/>
                      <a:pt x="162914" y="20789"/>
                    </a:cubicBezTo>
                    <a:lnTo>
                      <a:pt x="162914" y="3216"/>
                    </a:lnTo>
                    <a:cubicBezTo>
                      <a:pt x="162914" y="1442"/>
                      <a:pt x="161473" y="1"/>
                      <a:pt x="159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91;p15"/>
              <p:cNvSpPr/>
              <p:nvPr/>
            </p:nvSpPr>
            <p:spPr>
              <a:xfrm>
                <a:off x="1706573" y="686226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873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92;p15"/>
              <p:cNvSpPr/>
              <p:nvPr/>
            </p:nvSpPr>
            <p:spPr>
              <a:xfrm>
                <a:off x="1421594" y="1448838"/>
                <a:ext cx="738146" cy="95354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3430" extrusionOk="0">
                    <a:moveTo>
                      <a:pt x="620" y="1"/>
                    </a:moveTo>
                    <a:lnTo>
                      <a:pt x="1" y="3430"/>
                    </a:lnTo>
                    <a:lnTo>
                      <a:pt x="25921" y="3430"/>
                    </a:lnTo>
                    <a:lnTo>
                      <a:pt x="26552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3;p15"/>
              <p:cNvSpPr/>
              <p:nvPr/>
            </p:nvSpPr>
            <p:spPr>
              <a:xfrm>
                <a:off x="1461654" y="1448838"/>
                <a:ext cx="586858" cy="47705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716" extrusionOk="0">
                    <a:moveTo>
                      <a:pt x="0" y="1"/>
                    </a:moveTo>
                    <a:lnTo>
                      <a:pt x="1393" y="1715"/>
                    </a:lnTo>
                    <a:lnTo>
                      <a:pt x="21110" y="1715"/>
                    </a:lnTo>
                    <a:lnTo>
                      <a:pt x="21110" y="1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4;p15"/>
              <p:cNvSpPr/>
              <p:nvPr/>
            </p:nvSpPr>
            <p:spPr>
              <a:xfrm>
                <a:off x="1796617" y="733903"/>
                <a:ext cx="604761" cy="47677"/>
              </a:xfrm>
              <a:custGeom>
                <a:avLst/>
                <a:gdLst/>
                <a:ahLst/>
                <a:cxnLst/>
                <a:rect l="l" t="t" r="r" b="b"/>
                <a:pathLst>
                  <a:path w="21754" h="1715" extrusionOk="0">
                    <a:moveTo>
                      <a:pt x="596" y="0"/>
                    </a:moveTo>
                    <a:lnTo>
                      <a:pt x="0" y="1715"/>
                    </a:lnTo>
                    <a:lnTo>
                      <a:pt x="21753" y="1715"/>
                    </a:lnTo>
                    <a:lnTo>
                      <a:pt x="20312" y="0"/>
                    </a:lnTo>
                    <a:close/>
                  </a:path>
                </a:pathLst>
              </a:custGeom>
              <a:solidFill>
                <a:srgbClr val="F2D2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5;p15"/>
              <p:cNvSpPr/>
              <p:nvPr/>
            </p:nvSpPr>
            <p:spPr>
              <a:xfrm>
                <a:off x="1475722" y="732671"/>
                <a:ext cx="991132" cy="762637"/>
              </a:xfrm>
              <a:custGeom>
                <a:avLst/>
                <a:gdLst/>
                <a:ahLst/>
                <a:cxnLst/>
                <a:rect l="l" t="t" r="r" b="b"/>
                <a:pathLst>
                  <a:path w="30909" h="27433" extrusionOk="0">
                    <a:moveTo>
                      <a:pt x="4977" y="0"/>
                    </a:moveTo>
                    <a:lnTo>
                      <a:pt x="0" y="27432"/>
                    </a:lnTo>
                    <a:lnTo>
                      <a:pt x="25932" y="27432"/>
                    </a:lnTo>
                    <a:lnTo>
                      <a:pt x="30909" y="0"/>
                    </a:lnTo>
                    <a:close/>
                  </a:path>
                </a:pathLst>
              </a:custGeom>
              <a:solidFill>
                <a:srgbClr val="E49D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b="1" kern="0" dirty="0">
                    <a:solidFill>
                      <a:srgbClr val="FFFFFF"/>
                    </a:solidFill>
                    <a:latin typeface="TH SarabunPSK" panose="020B0500040200020003" pitchFamily="34" charset="-34"/>
                    <a:ea typeface="Fira Sans Extra Condensed Medium"/>
                    <a:cs typeface="TH SarabunPSK" panose="020B0500040200020003" pitchFamily="34" charset="-34"/>
                    <a:sym typeface="Fira Sans Extra Condensed Medium"/>
                  </a:rPr>
                  <a:t>01</a:t>
                </a:r>
                <a:endParaRPr sz="7200" b="1" kern="0" dirty="0">
                  <a:solidFill>
                    <a:srgbClr val="FFFFFF"/>
                  </a:solidFill>
                  <a:latin typeface="TH SarabunPSK" panose="020B0500040200020003" pitchFamily="34" charset="-34"/>
                  <a:ea typeface="Fira Sans Extra Condensed Medium"/>
                  <a:cs typeface="TH SarabunPSK" panose="020B0500040200020003" pitchFamily="34" charset="-34"/>
                  <a:sym typeface="Fira Sans Extra Condensed Medium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048919" y="1050711"/>
              <a:ext cx="487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เกณฑ์และอัตราการจ่ายเงินรางวัลแก่ผู้สร้างสรรค์ผลงานที่ตีพิมพ์ในนามสำนักพิมพ์มหาวิทยาลัยมหิดล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0" y="1494784"/>
            <a:ext cx="117441" cy="699567"/>
          </a:xfrm>
          <a:prstGeom prst="rect">
            <a:avLst/>
          </a:prstGeom>
          <a:solidFill>
            <a:srgbClr val="E49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24" y="0"/>
            <a:ext cx="1446963" cy="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1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5"/>
          <p:cNvSpPr/>
          <p:nvPr/>
        </p:nvSpPr>
        <p:spPr>
          <a:xfrm>
            <a:off x="2111829" y="1963842"/>
            <a:ext cx="8229600" cy="269004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" name="Google Shape;99;p15"/>
          <p:cNvSpPr txBox="1">
            <a:spLocks noGrp="1"/>
          </p:cNvSpPr>
          <p:nvPr>
            <p:ph type="title"/>
          </p:nvPr>
        </p:nvSpPr>
        <p:spPr>
          <a:xfrm>
            <a:off x="3191236" y="2270251"/>
            <a:ext cx="6009694" cy="207722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วิธีการดำเนินการสำนักพิมพ์มหาวิทยาลัยมหิดล</a:t>
            </a:r>
            <a:endParaRPr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Google Shape;84;p15">
            <a:extLst>
              <a:ext uri="{FF2B5EF4-FFF2-40B4-BE49-F238E27FC236}">
                <a16:creationId xmlns:a16="http://schemas.microsoft.com/office/drawing/2014/main" id="{AE9B2AAA-98CB-449D-BAFE-D90187B1A9DB}"/>
              </a:ext>
            </a:extLst>
          </p:cNvPr>
          <p:cNvSpPr/>
          <p:nvPr/>
        </p:nvSpPr>
        <p:spPr>
          <a:xfrm>
            <a:off x="1850571" y="1749363"/>
            <a:ext cx="8806542" cy="311900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DB7488-6C35-4B78-B429-33D1326A05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211569"/>
            <a:ext cx="1446963" cy="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64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zational Charts Templat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Agenda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genda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imeline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1453</Words>
  <Application>Microsoft Office PowerPoint</Application>
  <PresentationFormat>Widescreen</PresentationFormat>
  <Paragraphs>221</Paragraphs>
  <Slides>31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Office Theme</vt:lpstr>
      <vt:lpstr>Organizational Charts Template by Slidesgo</vt:lpstr>
      <vt:lpstr>1_Office Theme</vt:lpstr>
      <vt:lpstr>Agenda Infographics by Slidesgo</vt:lpstr>
      <vt:lpstr>4_Agenda Infographics by Slidesgo</vt:lpstr>
      <vt:lpstr>Timeline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วิธีการดำเนินการสำนักพิมพ์มหาวิทยาลัยมหิดล</vt:lpstr>
      <vt:lpstr>PowerPoint Presentation</vt:lpstr>
      <vt:lpstr>PowerPoint Presentation</vt:lpstr>
      <vt:lpstr>1. ผู้สร้างสรรค์กรอกแบบฟอร์ม  และแนบเอกสาร</vt:lpstr>
      <vt:lpstr>- รายละเอียดของผู้สร้างสรรค์ - รายละเอียดของต้นฉบับ - รายละเอียดการจัดพิมพ์ - การจ่ายเงินรางวัลและจัดสรรผลประโยชน์</vt:lpstr>
      <vt:lpstr>1-1 การตรวจสอบรายละเอียดในการเตรียมต้นฉบับ (Checklist)</vt:lpstr>
      <vt:lpstr>1-2 ข้อตกลงสำหรับการตีพิมพ์และจัดจำหน่ายหนังสืออิเล็กทรอนิกส์</vt:lpstr>
      <vt:lpstr> 1. จัดทำด้วยตนเอง  2. ว่าจ้างบุคคลอื่นจัดทำขึ้น 3. ทำซ้ำ หรือดัดแปลง จะต้องได้รับอนุญาต และต้องมีหลักฐานการได้รับอนุญาต 4. กรณีใช้ภาพถ่ายบุคคล ต้องได้รับการยินยอมจากบุคคลในภาพ หรือหากบุคคลในภาพยังไม่บรรลุนิติภาวะต้องได้รับอนุญาตจากผู้ปกครองก่อนเผยแพร่ </vt:lpstr>
      <vt:lpstr>PowerPoint Presentation</vt:lpstr>
      <vt:lpstr>PowerPoint Presentation</vt:lpstr>
      <vt:lpstr>PowerPoint Presentation</vt:lpstr>
      <vt:lpstr>PowerPoint Presentation</vt:lpstr>
      <vt:lpstr>ประกาศที่เกี่ยวข้อง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RITS</dc:creator>
  <cp:lastModifiedBy>Unknown User</cp:lastModifiedBy>
  <cp:revision>434</cp:revision>
  <dcterms:created xsi:type="dcterms:W3CDTF">2017-10-03T07:37:19Z</dcterms:created>
  <dcterms:modified xsi:type="dcterms:W3CDTF">2021-07-29T03:03:03Z</dcterms:modified>
</cp:coreProperties>
</file>