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56" r:id="rId2"/>
    <p:sldId id="286" r:id="rId3"/>
    <p:sldId id="287" r:id="rId4"/>
    <p:sldId id="276" r:id="rId5"/>
    <p:sldId id="272" r:id="rId6"/>
    <p:sldId id="273" r:id="rId7"/>
    <p:sldId id="275" r:id="rId8"/>
    <p:sldId id="277" r:id="rId9"/>
    <p:sldId id="279" r:id="rId10"/>
    <p:sldId id="278" r:id="rId11"/>
    <p:sldId id="290" r:id="rId12"/>
    <p:sldId id="280" r:id="rId13"/>
    <p:sldId id="289" r:id="rId14"/>
    <p:sldId id="291" r:id="rId15"/>
    <p:sldId id="292" r:id="rId16"/>
    <p:sldId id="293" r:id="rId17"/>
    <p:sldId id="295" r:id="rId18"/>
    <p:sldId id="296" r:id="rId19"/>
    <p:sldId id="299" r:id="rId20"/>
    <p:sldId id="288" r:id="rId2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DB Lim X" panose="02000506060000020004" charset="-34"/>
      <p:regular r:id="rId29"/>
    </p:embeddedFont>
    <p:embeddedFont>
      <p:font typeface="TH Sarabun New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FF3"/>
    <a:srgbClr val="9933FF"/>
    <a:srgbClr val="C6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71CE-54BC-4B7F-AD48-912FA5D31397}" type="datetimeFigureOut">
              <a:rPr lang="th-TH" smtClean="0"/>
              <a:t>01/04/63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7645-B095-4EBA-8FFD-58036F3BD3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74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755"/>
            <a:ext cx="7772400" cy="1629208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DB Lim X" panose="02000506060000020004" pitchFamily="2" charset="-34"/>
                <a:cs typeface="DB Lim X" panose="0200050606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7536"/>
            <a:ext cx="6858000" cy="10702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569D-F2D2-4740-A388-DEFA08887F86}" type="datetimeFigureOut">
              <a:rPr lang="th-TH"/>
              <a:pPr>
                <a:defRPr/>
              </a:pPr>
              <a:t>01/04/63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D934-7B3A-497D-B08B-BF166BC8E28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08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064" y="365127"/>
            <a:ext cx="5616286" cy="7051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DB Lim X" panose="02000506060000020004" pitchFamily="2" charset="-34"/>
                <a:cs typeface="DB Lim X" panose="0200050606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7073"/>
            <a:ext cx="7886700" cy="4659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603A-4D5C-4FC8-97C3-11C032C05ABC}" type="datetimeFigureOut">
              <a:rPr lang="th-TH"/>
              <a:pPr>
                <a:defRPr/>
              </a:pPr>
              <a:t>01/04/63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5B16-BF1E-492D-90D8-DB25144A001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6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6D9E6-2B2E-435A-8CC7-05D230B36F9D}" type="datetimeFigureOut">
              <a:rPr lang="th-TH"/>
              <a:pPr>
                <a:defRPr/>
              </a:pPr>
              <a:t>01/04/63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638377-4637-4466-A2EE-06AEB69A268E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ecodata.mahidol.ac.th/log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ecodata.mahidol.ac.th/log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muit.mahidol.ac.th/onlin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it.mahidol.ac.th/pdf/vpn/20170818-VPN_PulseSecure(Windows8-8.1-10).pdf" TargetMode="External"/><Relationship Id="rId2" Type="http://schemas.openxmlformats.org/officeDocument/2006/relationships/hyperlink" Target="https://muit.mahidol.ac.th/pdf/vpn/20170818-VPN_Pulse%20Secure(Windows7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uit.mahidol.ac.th/pdf/vpn/20170818-VPN_Pulse%20Secure(MacOSX)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muit.mahidol.ac.th/download_vpn_softwar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95528" y="1679307"/>
            <a:ext cx="7772400" cy="1628775"/>
          </a:xfrm>
        </p:spPr>
        <p:txBody>
          <a:bodyPr>
            <a:normAutofit fontScale="90000"/>
          </a:bodyPr>
          <a:lstStyle/>
          <a:p>
            <a:br>
              <a:rPr lang="th-TH" altLang="th-TH" sz="7000" b="1" dirty="0">
                <a:latin typeface="TH Sarabun New" pitchFamily="34" charset="-34"/>
                <a:cs typeface="TH Sarabun New" pitchFamily="34" charset="-34"/>
              </a:rPr>
            </a:br>
            <a:r>
              <a:rPr lang="en-US" altLang="th-TH" sz="10700" b="1" dirty="0">
                <a:latin typeface="TH Sarabun New" pitchFamily="34" charset="-34"/>
                <a:cs typeface="TH Sarabun New" pitchFamily="34" charset="-34"/>
              </a:rPr>
              <a:t>MU-ECODATA</a:t>
            </a:r>
            <a:endParaRPr lang="th-TH" altLang="th-TH" sz="107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95528" y="5098083"/>
            <a:ext cx="7772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bg1"/>
                </a:solidFill>
                <a:latin typeface="DB Lim X" panose="02000506060000020004" pitchFamily="2" charset="-34"/>
                <a:ea typeface="+mj-ea"/>
                <a:cs typeface="DB Lim X" panose="02000506060000020004" pitchFamily="2" charset="-34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th-TH" sz="3000" b="1" dirty="0">
                <a:latin typeface="TH Sarabun New" pitchFamily="34" charset="-34"/>
                <a:cs typeface="TH Sarabun New" pitchFamily="34" charset="-34"/>
              </a:rPr>
              <a:t>งานพัฒนาเพื่อความยั่งยืน</a:t>
            </a:r>
          </a:p>
          <a:p>
            <a:r>
              <a:rPr lang="en-US" altLang="th-TH" sz="3000" b="1" dirty="0">
                <a:latin typeface="TH Sarabun New" pitchFamily="34" charset="-34"/>
                <a:cs typeface="TH Sarabun New" pitchFamily="34" charset="-34"/>
              </a:rPr>
              <a:t>25 </a:t>
            </a:r>
            <a:r>
              <a:rPr lang="th-TH" altLang="th-TH" sz="3000" b="1" dirty="0">
                <a:latin typeface="TH Sarabun New" pitchFamily="34" charset="-34"/>
                <a:cs typeface="TH Sarabun New" pitchFamily="34" charset="-34"/>
              </a:rPr>
              <a:t>มีนาคม </a:t>
            </a:r>
            <a:r>
              <a:rPr lang="en-US" altLang="th-TH" sz="3000" b="1" dirty="0">
                <a:latin typeface="TH Sarabun New" pitchFamily="34" charset="-34"/>
                <a:cs typeface="TH Sarabun New" pitchFamily="34" charset="-34"/>
              </a:rPr>
              <a:t>2563</a:t>
            </a:r>
            <a:endParaRPr lang="th-TH" altLang="th-TH" sz="3000" b="1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การเชื่อมต่อ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VPN </a:t>
            </a: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ผ่านโปรแกรม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Pulse secure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0" y="1121248"/>
            <a:ext cx="2372471" cy="32298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01" y="1143420"/>
            <a:ext cx="2372471" cy="32076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84637" y="2339439"/>
            <a:ext cx="1899191" cy="407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3320290" y="1886956"/>
            <a:ext cx="1975556" cy="604011"/>
          </a:xfrm>
          <a:prstGeom prst="borderCallout1">
            <a:avLst>
              <a:gd name="adj1" fmla="val 52471"/>
              <a:gd name="adj2" fmla="val -333"/>
              <a:gd name="adj3" fmla="val 106999"/>
              <a:gd name="adj4" fmla="val -31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323992" y="1904502"/>
            <a:ext cx="197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ตั้งชื่อ สำหรับเลือก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connect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4637" y="2851115"/>
            <a:ext cx="1899191" cy="407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316587" y="2737442"/>
            <a:ext cx="2158531" cy="604011"/>
          </a:xfrm>
          <a:prstGeom prst="borderCallout1">
            <a:avLst>
              <a:gd name="adj1" fmla="val 52471"/>
              <a:gd name="adj2" fmla="val -333"/>
              <a:gd name="adj3" fmla="val 51950"/>
              <a:gd name="adj4" fmla="val -311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320290" y="2685504"/>
            <a:ext cx="224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พิมพ์</a:t>
            </a:r>
          </a:p>
          <a:p>
            <a:pPr algn="ctr"/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https://vpn.mahidol.ac.th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7928" y="3323370"/>
            <a:ext cx="712958" cy="32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60001" y="1157841"/>
            <a:ext cx="1122134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7448001" y="2003230"/>
            <a:ext cx="712958" cy="322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95717" y="4659334"/>
            <a:ext cx="3192836" cy="1874339"/>
            <a:chOff x="3238200" y="4672617"/>
            <a:chExt cx="3192836" cy="1874339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7" b="5226"/>
            <a:stretch/>
          </p:blipFill>
          <p:spPr>
            <a:xfrm>
              <a:off x="3238200" y="4672617"/>
              <a:ext cx="3192836" cy="187433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292488" y="5363137"/>
              <a:ext cx="1114707" cy="584775"/>
            </a:xfrm>
            <a:prstGeom prst="rect">
              <a:avLst/>
            </a:prstGeom>
            <a:solidFill>
              <a:srgbClr val="C6E3E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ตาม </a:t>
              </a:r>
              <a:r>
                <a:rPr lang="en-US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internet account </a:t>
              </a:r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ของ ม.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887" y="4659334"/>
            <a:ext cx="2429189" cy="1863871"/>
            <a:chOff x="161168" y="4686919"/>
            <a:chExt cx="2429189" cy="1863871"/>
          </a:xfrm>
        </p:grpSpPr>
        <p:pic>
          <p:nvPicPr>
            <p:cNvPr id="5" name="Picture 4" descr="Connect to: Mahidol VP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68" y="4686919"/>
              <a:ext cx="2429189" cy="18638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90996" y="5427899"/>
              <a:ext cx="1114707" cy="584775"/>
            </a:xfrm>
            <a:prstGeom prst="rect">
              <a:avLst/>
            </a:prstGeom>
            <a:solidFill>
              <a:srgbClr val="C6E3E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ตาม </a:t>
              </a:r>
              <a:r>
                <a:rPr lang="en-US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internet account </a:t>
              </a:r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ของ ม.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94565" y="4620729"/>
            <a:ext cx="1603169" cy="1874672"/>
            <a:chOff x="7122689" y="4505058"/>
            <a:chExt cx="1696540" cy="2300932"/>
          </a:xfrm>
        </p:grpSpPr>
        <p:pic>
          <p:nvPicPr>
            <p:cNvPr id="7" name="Picture 6" descr="Pulse Secur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689" y="4505058"/>
              <a:ext cx="1696540" cy="23009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13605" y="5515537"/>
              <a:ext cx="1114707" cy="584775"/>
            </a:xfrm>
            <a:prstGeom prst="rect">
              <a:avLst/>
            </a:prstGeom>
            <a:solidFill>
              <a:srgbClr val="C6E3E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กด </a:t>
              </a:r>
              <a:r>
                <a:rPr lang="en-US" sz="1600" dirty="0" err="1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disconect</a:t>
              </a:r>
              <a:endParaRPr lang="en-US" sz="1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endParaRPr>
            </a:p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เมื่อเลิกใช้งาน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106271" y="5105544"/>
              <a:ext cx="712958" cy="25759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988200" y="5354264"/>
            <a:ext cx="406027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ight Arrow 28"/>
          <p:cNvSpPr/>
          <p:nvPr/>
        </p:nvSpPr>
        <p:spPr>
          <a:xfrm>
            <a:off x="6618009" y="5413641"/>
            <a:ext cx="406027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ight Arrow 29"/>
          <p:cNvSpPr/>
          <p:nvPr/>
        </p:nvSpPr>
        <p:spPr>
          <a:xfrm>
            <a:off x="151886" y="5354264"/>
            <a:ext cx="406027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802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48145" y="2090056"/>
            <a:ext cx="7825839" cy="2137559"/>
          </a:xfrm>
          <a:prstGeom prst="roundRect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การเข้าระบบ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MU-ECODATA</a:t>
            </a:r>
          </a:p>
        </p:txBody>
      </p:sp>
    </p:spTree>
    <p:extLst>
      <p:ext uri="{BB962C8B-B14F-4D97-AF65-F5344CB8AC3E}">
        <p14:creationId xmlns:p14="http://schemas.microsoft.com/office/powerpoint/2010/main" val="177725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การเข้าสู่ระบบ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MU-ECODATA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2072" y="1722256"/>
            <a:ext cx="540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https://ecodata.mahidol.ac.th/login</a:t>
            </a:r>
            <a:endParaRPr lang="th-TH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8" y="2459124"/>
            <a:ext cx="5421207" cy="4306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294" y="4828308"/>
            <a:ext cx="1114707" cy="584775"/>
          </a:xfrm>
          <a:prstGeom prst="rect">
            <a:avLst/>
          </a:prstGeom>
          <a:solidFill>
            <a:srgbClr val="C6E3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ตาม </a:t>
            </a:r>
            <a:r>
              <a:rPr lang="en-US" sz="1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internet account </a:t>
            </a:r>
            <a:r>
              <a:rPr lang="th-TH" sz="1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ของ ม.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1523001" y="4828308"/>
            <a:ext cx="784558" cy="29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3001" y="5120696"/>
            <a:ext cx="784558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CFC8A97-3078-4F26-B537-787DE5BDC515}"/>
              </a:ext>
            </a:extLst>
          </p:cNvPr>
          <p:cNvSpPr txBox="1"/>
          <p:nvPr/>
        </p:nvSpPr>
        <p:spPr>
          <a:xfrm>
            <a:off x="3413983" y="1255844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9933FF"/>
                </a:solidFill>
                <a:latin typeface="TH Sarabun New" panose="020B0604020202020204" charset="-34"/>
                <a:cs typeface="TH Sarabun New" panose="020B0604020202020204" charset="-34"/>
              </a:rPr>
              <a:t>เข้าผ่าน </a:t>
            </a:r>
            <a:r>
              <a:rPr lang="en-US" b="1" dirty="0">
                <a:solidFill>
                  <a:srgbClr val="9933FF"/>
                </a:solidFill>
                <a:latin typeface="TH Sarabun New" panose="020B0604020202020204" charset="-34"/>
                <a:cs typeface="TH Sarabun New" panose="020B0604020202020204" charset="-34"/>
              </a:rPr>
              <a:t>Intranet </a:t>
            </a:r>
            <a:endParaRPr lang="th-TH" b="1" dirty="0">
              <a:solidFill>
                <a:srgbClr val="9933FF"/>
              </a:solidFill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2D41AF6-710B-4090-837D-75FF8CDCC21A}"/>
              </a:ext>
            </a:extLst>
          </p:cNvPr>
          <p:cNvSpPr txBox="1"/>
          <p:nvPr/>
        </p:nvSpPr>
        <p:spPr>
          <a:xfrm>
            <a:off x="5719090" y="2610348"/>
            <a:ext cx="3016616" cy="4001095"/>
          </a:xfrm>
          <a:prstGeom prst="rect">
            <a:avLst/>
          </a:prstGeom>
          <a:solidFill>
            <a:srgbClr val="A1EF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การมีสิทธิ์เป็นผู้กรอกข้อมูลในระบบ</a:t>
            </a:r>
          </a:p>
          <a:p>
            <a:pPr algn="ctr"/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สามารถเพิ่มสิทธิ์โดยผู้แทนส่วนงาน</a:t>
            </a:r>
          </a:p>
          <a:p>
            <a:pPr algn="ctr"/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ที่เข้าร่วมอบรมเชิงปฏิบัติการ “โปรแกรมฐานข้อมูลอัจฉริยะ </a:t>
            </a:r>
            <a:endParaRPr lang="en-US" sz="2200" dirty="0">
              <a:latin typeface="TH Sarabun New" panose="020B0604020202020204" charset="-34"/>
              <a:cs typeface="TH Sarabun New" panose="020B0604020202020204" charset="-34"/>
            </a:endParaRPr>
          </a:p>
          <a:p>
            <a:pPr algn="ctr"/>
            <a:r>
              <a:rPr lang="en-US" sz="2200" dirty="0">
                <a:latin typeface="TH Sarabun New" panose="020B0604020202020204" charset="-34"/>
                <a:cs typeface="TH Sarabun New" panose="020B0604020202020204" charset="-34"/>
              </a:rPr>
              <a:t>Smart Sustainability program </a:t>
            </a:r>
          </a:p>
          <a:p>
            <a:pPr algn="ctr"/>
            <a:r>
              <a:rPr lang="en-US" sz="2200" dirty="0">
                <a:latin typeface="TH Sarabun New" panose="020B0604020202020204" charset="-34"/>
                <a:cs typeface="TH Sarabun New" panose="020B0604020202020204" charset="-34"/>
              </a:rPr>
              <a:t>(MU-ECODATA)” </a:t>
            </a:r>
          </a:p>
          <a:p>
            <a:pPr algn="ctr"/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ตามหนังสือเลขที่ </a:t>
            </a:r>
          </a:p>
          <a:p>
            <a:pPr algn="ctr"/>
            <a:r>
              <a:rPr lang="th-TH" sz="2200" dirty="0" err="1">
                <a:latin typeface="TH Sarabun New" panose="020B0604020202020204" charset="-34"/>
                <a:cs typeface="TH Sarabun New" panose="020B0604020202020204" charset="-34"/>
              </a:rPr>
              <a:t>อว</a:t>
            </a:r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 78.0125/ว00309 </a:t>
            </a:r>
          </a:p>
          <a:p>
            <a:pPr algn="ctr"/>
            <a:r>
              <a:rPr lang="th-TH" sz="2200" dirty="0">
                <a:latin typeface="TH Sarabun New" panose="020B0604020202020204" charset="-34"/>
                <a:cs typeface="TH Sarabun New" panose="020B0604020202020204" charset="-34"/>
              </a:rPr>
              <a:t>ลงวันที่ 17 กุมภาพันธ์ 2563</a:t>
            </a:r>
          </a:p>
          <a:p>
            <a:pPr algn="ctr"/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(กรณีไม่สามารถเพิ่มสิทธิ์ได้</a:t>
            </a:r>
          </a:p>
          <a:p>
            <a:pPr algn="ctr"/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โปรดติดต่องานพัฒนาเพื่อความยั่งยืน </a:t>
            </a:r>
          </a:p>
          <a:p>
            <a:pPr algn="ctr"/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02-4414400 ต่อ 1123</a:t>
            </a:r>
          </a:p>
          <a:p>
            <a:pPr algn="ctr"/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หรือ </a:t>
            </a:r>
            <a:r>
              <a:rPr lang="en-US" sz="1400" dirty="0">
                <a:latin typeface="TH Sarabun New" panose="020B0604020202020204" charset="-34"/>
                <a:cs typeface="TH Sarabun New" panose="020B0604020202020204" charset="-34"/>
              </a:rPr>
              <a:t>sustainmu@gmail.com</a:t>
            </a:r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39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การเข้าสู่ระบบ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MU-ECODATA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8114FB-73E6-42FA-9BA2-CC1A09D19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6" y="1223476"/>
            <a:ext cx="6374166" cy="4767324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5EDFE29C-93A8-4C2E-804D-81CB8027511B}"/>
              </a:ext>
            </a:extLst>
          </p:cNvPr>
          <p:cNvSpPr/>
          <p:nvPr/>
        </p:nvSpPr>
        <p:spPr>
          <a:xfrm>
            <a:off x="2148396" y="3222594"/>
            <a:ext cx="1526959" cy="1065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56426A1-870A-4645-B0E9-91B43C200D89}"/>
              </a:ext>
            </a:extLst>
          </p:cNvPr>
          <p:cNvSpPr txBox="1"/>
          <p:nvPr/>
        </p:nvSpPr>
        <p:spPr>
          <a:xfrm>
            <a:off x="227649" y="3222594"/>
            <a:ext cx="1576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เลือกหัวข้อ </a:t>
            </a:r>
            <a:r>
              <a:rPr lang="en-US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SDG </a:t>
            </a:r>
          </a:p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เพื่อนำเข้าข้อมูล</a:t>
            </a:r>
          </a:p>
          <a:p>
            <a:pPr marL="457200" indent="-4572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งานวิจัย</a:t>
            </a:r>
          </a:p>
          <a:p>
            <a:pPr marL="457200" indent="-4572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การศึกษา</a:t>
            </a:r>
          </a:p>
        </p:txBody>
      </p: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DEB223FB-BE35-4D3E-971C-491E8DB806BF}"/>
              </a:ext>
            </a:extLst>
          </p:cNvPr>
          <p:cNvCxnSpPr/>
          <p:nvPr/>
        </p:nvCxnSpPr>
        <p:spPr>
          <a:xfrm flipH="1">
            <a:off x="1713390" y="3429000"/>
            <a:ext cx="4350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35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การเพิ่มข้อมูลความสอดคล้องของงานวิจัยตาม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SDGs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6BA7AF1-4517-4A20-A650-33E7E921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059"/>
            <a:ext cx="9144000" cy="26030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1C6BBE1-913F-4092-99D4-14D62160B644}"/>
              </a:ext>
            </a:extLst>
          </p:cNvPr>
          <p:cNvSpPr txBox="1"/>
          <p:nvPr/>
        </p:nvSpPr>
        <p:spPr>
          <a:xfrm>
            <a:off x="905523" y="4358936"/>
            <a:ext cx="7964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การเพิ่มข้อมูล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แบบที่ 1 </a:t>
            </a:r>
            <a:r>
              <a:rPr lang="th-TH" dirty="0" err="1"/>
              <a:t>อัพ</a:t>
            </a:r>
            <a:r>
              <a:rPr lang="th-TH" dirty="0"/>
              <a:t>โหลดข้อมูลไฟล์ </a:t>
            </a:r>
            <a:r>
              <a:rPr lang="en-US" dirty="0"/>
              <a:t>excel</a:t>
            </a:r>
            <a:r>
              <a:rPr lang="th-TH" dirty="0"/>
              <a:t> (เหมาะกับข้อมูลจำนวนมากที่กรอกในฟอร์ม </a:t>
            </a:r>
            <a:r>
              <a:rPr lang="en-US" dirty="0"/>
              <a:t>excel </a:t>
            </a:r>
            <a:r>
              <a:rPr lang="th-TH" dirty="0"/>
              <a:t>ไว้แล้ว)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แบบที่ 2 พิมพ์เพิ่มรายละเอียดงานวิจัย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5DEC69-DB54-4BF9-BE43-3C629EC47E13}"/>
              </a:ext>
            </a:extLst>
          </p:cNvPr>
          <p:cNvSpPr txBox="1"/>
          <p:nvPr/>
        </p:nvSpPr>
        <p:spPr>
          <a:xfrm>
            <a:off x="6986016" y="2414016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แบบที่ 1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8385A9B-AC34-44B6-A546-210CF737B38F}"/>
              </a:ext>
            </a:extLst>
          </p:cNvPr>
          <p:cNvSpPr txBox="1"/>
          <p:nvPr/>
        </p:nvSpPr>
        <p:spPr>
          <a:xfrm>
            <a:off x="3062080" y="2912470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แบบที่ 2</a:t>
            </a: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D82B7E2F-18B3-4635-B496-438B0123B8AF}"/>
              </a:ext>
            </a:extLst>
          </p:cNvPr>
          <p:cNvSpPr/>
          <p:nvPr/>
        </p:nvSpPr>
        <p:spPr>
          <a:xfrm>
            <a:off x="6185916" y="1842409"/>
            <a:ext cx="2093976" cy="103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E0AD8799-E301-468F-9C70-B008C0359FF6}"/>
              </a:ext>
            </a:extLst>
          </p:cNvPr>
          <p:cNvSpPr/>
          <p:nvPr/>
        </p:nvSpPr>
        <p:spPr>
          <a:xfrm>
            <a:off x="2478024" y="2340863"/>
            <a:ext cx="2093976" cy="103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49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การเพิ่มงานวิจัยในหัวข้อ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 </a:t>
            </a:r>
            <a:b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แบบที่ 1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E1AFB644-474E-4227-BA59-6BF4AEA65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08" y="1203429"/>
            <a:ext cx="7339835" cy="2627924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0C692125-B390-414F-96A6-A1393D400C44}"/>
              </a:ext>
            </a:extLst>
          </p:cNvPr>
          <p:cNvSpPr txBox="1"/>
          <p:nvPr/>
        </p:nvSpPr>
        <p:spPr>
          <a:xfrm>
            <a:off x="262889" y="4125300"/>
            <a:ext cx="1281831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 New" panose="020B0604020202020204" charset="-34"/>
                <a:cs typeface="TH Sarabun New" panose="020B0604020202020204" charset="-34"/>
              </a:rPr>
              <a:t>รูปแบบ</a:t>
            </a:r>
          </a:p>
          <a:p>
            <a:pPr algn="ctr"/>
            <a:r>
              <a:rPr lang="th-TH" sz="2000" dirty="0">
                <a:latin typeface="TH Sarabun New" panose="020B0604020202020204" charset="-34"/>
                <a:cs typeface="TH Sarabun New" panose="020B0604020202020204" charset="-34"/>
              </a:rPr>
              <a:t>ไฟล์แบบฟอร์มสำหรับ </a:t>
            </a:r>
          </a:p>
          <a:p>
            <a:pPr algn="ctr"/>
            <a:r>
              <a:rPr lang="th-TH" sz="2000" dirty="0">
                <a:latin typeface="TH Sarabun New" panose="020B0604020202020204" charset="-34"/>
                <a:cs typeface="TH Sarabun New" panose="020B0604020202020204" charset="-34"/>
              </a:rPr>
              <a:t>“นำเข้าข้อมูล”</a:t>
            </a:r>
          </a:p>
          <a:p>
            <a:pPr algn="ctr"/>
            <a:r>
              <a:rPr lang="th-TH" sz="1400" dirty="0">
                <a:latin typeface="TH Sarabun New" panose="020B0604020202020204" charset="-34"/>
                <a:cs typeface="TH Sarabun New" panose="020B0604020202020204" charset="-34"/>
              </a:rPr>
              <a:t>(*ไม่ควรลบ หรือเพิ่มเซลล์ ช่วงแถว 1-14*)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2600FCF0-FCDE-4D4D-AEC5-B1B49C2E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89" y="4125300"/>
            <a:ext cx="7297901" cy="2627924"/>
          </a:xfrm>
          <a:prstGeom prst="rect">
            <a:avLst/>
          </a:prstGeom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C2BD7E8E-E3A0-4E84-8C37-FD4D3162F627}"/>
              </a:ext>
            </a:extLst>
          </p:cNvPr>
          <p:cNvSpPr txBox="1"/>
          <p:nvPr/>
        </p:nvSpPr>
        <p:spPr>
          <a:xfrm>
            <a:off x="230819" y="6057937"/>
            <a:ext cx="12019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เริ่มใส่ข้อมูลของหน่วยงานที่แถวที่ 15</a:t>
            </a:r>
          </a:p>
        </p:txBody>
      </p: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1A28A934-4D85-44F9-95CA-78756C48508E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432751" y="6319547"/>
            <a:ext cx="2239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621D5F3F-AD8F-4EAD-9111-E4F5D9D083DC}"/>
              </a:ext>
            </a:extLst>
          </p:cNvPr>
          <p:cNvSpPr/>
          <p:nvPr/>
        </p:nvSpPr>
        <p:spPr>
          <a:xfrm>
            <a:off x="2582684" y="1538605"/>
            <a:ext cx="1589819" cy="30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E2820B0D-5A99-475F-AFB1-B6CC7A4F5E7B}"/>
              </a:ext>
            </a:extLst>
          </p:cNvPr>
          <p:cNvSpPr txBox="1"/>
          <p:nvPr/>
        </p:nvSpPr>
        <p:spPr>
          <a:xfrm>
            <a:off x="4172503" y="1543984"/>
            <a:ext cx="46341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1. กดเลือกไฟล์แบบฟอร์ม </a:t>
            </a:r>
            <a:r>
              <a:rPr lang="th-TH" sz="16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(ลักษณะตามรูปไฟล์ </a:t>
            </a:r>
            <a:r>
              <a:rPr lang="en-US" sz="16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excel </a:t>
            </a:r>
            <a:r>
              <a:rPr lang="th-TH" sz="16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ด้านล่าง)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F8E0506C-CB11-440F-A2B5-64D35443DB57}"/>
              </a:ext>
            </a:extLst>
          </p:cNvPr>
          <p:cNvSpPr txBox="1"/>
          <p:nvPr/>
        </p:nvSpPr>
        <p:spPr>
          <a:xfrm>
            <a:off x="3206315" y="3578217"/>
            <a:ext cx="41976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2. กดปุ่ม “นำเข้าข้อมูล” เพื่อให้บันทึกเข้าระบบ</a:t>
            </a:r>
            <a:endParaRPr lang="th-TH" sz="1400" dirty="0">
              <a:solidFill>
                <a:srgbClr val="FF0000"/>
              </a:solidFill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69E36C2B-DFF1-4DAB-AB77-84EA0E44275E}"/>
              </a:ext>
            </a:extLst>
          </p:cNvPr>
          <p:cNvSpPr/>
          <p:nvPr/>
        </p:nvSpPr>
        <p:spPr>
          <a:xfrm>
            <a:off x="2774917" y="3563772"/>
            <a:ext cx="862795" cy="30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7F902734-CD50-424C-BD16-DB869654DBFB}"/>
              </a:ext>
            </a:extLst>
          </p:cNvPr>
          <p:cNvCxnSpPr/>
          <p:nvPr/>
        </p:nvCxnSpPr>
        <p:spPr>
          <a:xfrm>
            <a:off x="6881" y="3978327"/>
            <a:ext cx="913711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A1F5C80B-F904-4ECF-A152-23E94E2B22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0" t="32157" r="13725" b="52472"/>
          <a:stretch/>
        </p:blipFill>
        <p:spPr>
          <a:xfrm>
            <a:off x="3928367" y="99583"/>
            <a:ext cx="1762219" cy="7051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5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EFD57C7-61F9-4D07-99C9-A1F1B9A29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" y="2184149"/>
            <a:ext cx="8957569" cy="376795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1CA8161-9DCF-40A6-9ED6-4A7461871272}"/>
              </a:ext>
            </a:extLst>
          </p:cNvPr>
          <p:cNvSpPr txBox="1"/>
          <p:nvPr/>
        </p:nvSpPr>
        <p:spPr>
          <a:xfrm>
            <a:off x="2523201" y="1230042"/>
            <a:ext cx="4097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9933FF"/>
                </a:solidFill>
                <a:latin typeface="TH Sarabun New" panose="020B0604020202020204" charset="-34"/>
                <a:cs typeface="TH Sarabun New" panose="020B0604020202020204" charset="-34"/>
              </a:rPr>
              <a:t>เมื่อกดปุ่ม “นำเข้าข้อมูล” เรียบร้อยแล้ว</a:t>
            </a:r>
          </a:p>
          <a:p>
            <a:pPr algn="ctr"/>
            <a:r>
              <a:rPr lang="th-TH" b="1" dirty="0">
                <a:solidFill>
                  <a:srgbClr val="9933FF"/>
                </a:solidFill>
                <a:latin typeface="TH Sarabun New" panose="020B0604020202020204" charset="-34"/>
                <a:cs typeface="TH Sarabun New" panose="020B0604020202020204" charset="-34"/>
              </a:rPr>
              <a:t>จะแสดงดังในภาพ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9A005C-6274-4A26-9499-9B728E9F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การเพิ่มงานวิจัยในหัวข้อ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 </a:t>
            </a:r>
            <a:b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แบบที่ 1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461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5C9B0F-3B3D-42ED-AA53-3A949CF5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การเพิ่มงานวิจัยในหัวข้อ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 </a:t>
            </a:r>
            <a:b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แบบที่ 2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B375B7-43D4-4ECE-A3E6-04DC9F1B5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48892" r="55340" b="31328"/>
          <a:stretch/>
        </p:blipFill>
        <p:spPr>
          <a:xfrm>
            <a:off x="3790763" y="0"/>
            <a:ext cx="1841111" cy="854274"/>
          </a:xfrm>
          <a:prstGeom prst="rect">
            <a:avLst/>
          </a:prstGeom>
          <a:ln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83EDF51-AE5A-4AAC-B4DB-1CB3DAF94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"/>
          <a:stretch/>
        </p:blipFill>
        <p:spPr>
          <a:xfrm>
            <a:off x="159661" y="1198252"/>
            <a:ext cx="4272991" cy="22817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588196E-6D9C-4F33-ACAA-EAC6074E4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18" y="1199365"/>
            <a:ext cx="4286885" cy="55408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D37A5DE-2F77-4DD0-AFDD-7492DE9D693D}"/>
              </a:ext>
            </a:extLst>
          </p:cNvPr>
          <p:cNvSpPr txBox="1"/>
          <p:nvPr/>
        </p:nvSpPr>
        <p:spPr>
          <a:xfrm>
            <a:off x="2454388" y="2114345"/>
            <a:ext cx="1590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ใส่รายละเอียด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ชื่องานวิจัย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วารสารที่ตีพิมพ์</a:t>
            </a:r>
          </a:p>
        </p:txBody>
      </p:sp>
      <p:sp>
        <p:nvSpPr>
          <p:cNvPr id="11" name="วงเล็บปีกกาขวา 10">
            <a:extLst>
              <a:ext uri="{FF2B5EF4-FFF2-40B4-BE49-F238E27FC236}">
                <a16:creationId xmlns:a16="http://schemas.microsoft.com/office/drawing/2014/main" id="{997C18CF-36E3-4ED8-B69D-64D72FBFA26C}"/>
              </a:ext>
            </a:extLst>
          </p:cNvPr>
          <p:cNvSpPr/>
          <p:nvPr/>
        </p:nvSpPr>
        <p:spPr>
          <a:xfrm>
            <a:off x="2272683" y="2114345"/>
            <a:ext cx="181705" cy="9040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551D650-F7EC-4005-BF90-32C17EDA4E2B}"/>
              </a:ext>
            </a:extLst>
          </p:cNvPr>
          <p:cNvSpPr txBox="1"/>
          <p:nvPr/>
        </p:nvSpPr>
        <p:spPr>
          <a:xfrm>
            <a:off x="186295" y="3649812"/>
            <a:ext cx="4385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400" dirty="0">
                <a:latin typeface="TH Sarabun New" panose="020B0604020202020204" charset="-34"/>
                <a:cs typeface="TH Sarabun New" panose="020B0604020202020204" charset="-34"/>
              </a:rPr>
              <a:t>ระบุรายละเอียดงานวิจัย (ชื่องานวิจัย และวารสารที่ตีพิมพ์) แล้วกด “ต่อไป”</a:t>
            </a:r>
          </a:p>
          <a:p>
            <a:pPr marL="514350" indent="-514350">
              <a:buAutoNum type="arabicPeriod"/>
            </a:pPr>
            <a:r>
              <a:rPr lang="th-TH" sz="2400" dirty="0">
                <a:latin typeface="TH Sarabun New" panose="020B0604020202020204" charset="-34"/>
                <a:cs typeface="TH Sarabun New" panose="020B0604020202020204" charset="-34"/>
              </a:rPr>
              <a:t>ระบุเป้าหมายการพัฒนาที่ยั่งยืน แล้วกด “บันทึก”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2CF1CF2-B0C6-43AD-B17E-FFB3D4160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7192" r="39312" b="11688"/>
          <a:stretch/>
        </p:blipFill>
        <p:spPr>
          <a:xfrm>
            <a:off x="107197" y="5247217"/>
            <a:ext cx="4286885" cy="14574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ลูกศร: ลง 14">
            <a:extLst>
              <a:ext uri="{FF2B5EF4-FFF2-40B4-BE49-F238E27FC236}">
                <a16:creationId xmlns:a16="http://schemas.microsoft.com/office/drawing/2014/main" id="{8401672D-CB61-4B34-B774-4A1F353CBDC4}"/>
              </a:ext>
            </a:extLst>
          </p:cNvPr>
          <p:cNvSpPr/>
          <p:nvPr/>
        </p:nvSpPr>
        <p:spPr>
          <a:xfrm rot="16200000">
            <a:off x="4423520" y="2249277"/>
            <a:ext cx="319596" cy="30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: ลง 15">
            <a:extLst>
              <a:ext uri="{FF2B5EF4-FFF2-40B4-BE49-F238E27FC236}">
                <a16:creationId xmlns:a16="http://schemas.microsoft.com/office/drawing/2014/main" id="{DEDF5D24-1365-4C62-A265-D4EA51475020}"/>
              </a:ext>
            </a:extLst>
          </p:cNvPr>
          <p:cNvSpPr/>
          <p:nvPr/>
        </p:nvSpPr>
        <p:spPr>
          <a:xfrm rot="5400000">
            <a:off x="4387463" y="5558434"/>
            <a:ext cx="319596" cy="30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09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D979B9-FD15-410B-9F20-1F3760E0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การเพิ่มการศึกษาในหัวข้อ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 </a:t>
            </a:r>
            <a:b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แบบที่ 1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1A2AD73-BD52-422C-82A5-63BDE44FB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757859" y="1024405"/>
            <a:ext cx="7628281" cy="15104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88E1CC3-38BB-423B-9B08-C0FAD2E1A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"/>
          <a:stretch/>
        </p:blipFill>
        <p:spPr>
          <a:xfrm>
            <a:off x="88365" y="3083835"/>
            <a:ext cx="4483635" cy="27497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10B2CC8-F12E-4AE6-B037-309D8507E7A0}"/>
              </a:ext>
            </a:extLst>
          </p:cNvPr>
          <p:cNvSpPr txBox="1"/>
          <p:nvPr/>
        </p:nvSpPr>
        <p:spPr>
          <a:xfrm>
            <a:off x="6625921" y="2154671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แบบที่ 1</a:t>
            </a: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EC52CB3-849D-4A1A-AA13-A0DDEE4FAB62}"/>
              </a:ext>
            </a:extLst>
          </p:cNvPr>
          <p:cNvSpPr/>
          <p:nvPr/>
        </p:nvSpPr>
        <p:spPr>
          <a:xfrm>
            <a:off x="6514079" y="1486294"/>
            <a:ext cx="987552" cy="709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58E42D27-ACC5-4628-9DE6-B1491407F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07" y="3083835"/>
            <a:ext cx="4083353" cy="27685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วงรี 20">
            <a:extLst>
              <a:ext uri="{FF2B5EF4-FFF2-40B4-BE49-F238E27FC236}">
                <a16:creationId xmlns:a16="http://schemas.microsoft.com/office/drawing/2014/main" id="{26BF2670-5175-4A37-B629-86EF3885A5E3}"/>
              </a:ext>
            </a:extLst>
          </p:cNvPr>
          <p:cNvSpPr/>
          <p:nvPr/>
        </p:nvSpPr>
        <p:spPr>
          <a:xfrm>
            <a:off x="757859" y="5345763"/>
            <a:ext cx="1070941" cy="506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4918CC46-BE1C-40CE-99C9-66BE8707C001}"/>
              </a:ext>
            </a:extLst>
          </p:cNvPr>
          <p:cNvSpPr txBox="1"/>
          <p:nvPr/>
        </p:nvSpPr>
        <p:spPr>
          <a:xfrm>
            <a:off x="1828800" y="5399026"/>
            <a:ext cx="18021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กด “+นำเข้าข้อมูล”</a:t>
            </a:r>
            <a:endParaRPr lang="th-TH" sz="1600" dirty="0">
              <a:solidFill>
                <a:srgbClr val="FF0000"/>
              </a:solidFill>
              <a:latin typeface="TH Sarabun New" panose="020B0604020202020204" charset="-34"/>
              <a:cs typeface="TH Sarabun New" panose="020B0604020202020204" charset="-34"/>
            </a:endParaRPr>
          </a:p>
        </p:txBody>
      </p:sp>
      <p:sp>
        <p:nvSpPr>
          <p:cNvPr id="23" name="ลูกศร: ขวา 22">
            <a:extLst>
              <a:ext uri="{FF2B5EF4-FFF2-40B4-BE49-F238E27FC236}">
                <a16:creationId xmlns:a16="http://schemas.microsoft.com/office/drawing/2014/main" id="{F6535D51-CD5C-4339-8EB5-FE99A2C4C83D}"/>
              </a:ext>
            </a:extLst>
          </p:cNvPr>
          <p:cNvSpPr/>
          <p:nvPr/>
        </p:nvSpPr>
        <p:spPr>
          <a:xfrm>
            <a:off x="4654029" y="3183178"/>
            <a:ext cx="219810" cy="2458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34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D979B9-FD15-410B-9F20-1F3760E0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การเพิ่มการศึกษาในหัวข้อ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SDG </a:t>
            </a:r>
            <a:b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แบบที่ 2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D29588A-1D92-4222-8A2E-027C184CB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3"/>
          <a:stretch/>
        </p:blipFill>
        <p:spPr>
          <a:xfrm>
            <a:off x="757859" y="1024405"/>
            <a:ext cx="7628281" cy="15104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60B346-85AF-41FF-AEED-81D79ADEE5EE}"/>
              </a:ext>
            </a:extLst>
          </p:cNvPr>
          <p:cNvSpPr txBox="1"/>
          <p:nvPr/>
        </p:nvSpPr>
        <p:spPr>
          <a:xfrm>
            <a:off x="4283649" y="2145932"/>
            <a:ext cx="98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แบบที่ 2</a:t>
            </a: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2E9C1B9-C3DB-4D32-8BCD-CB20DD665777}"/>
              </a:ext>
            </a:extLst>
          </p:cNvPr>
          <p:cNvSpPr/>
          <p:nvPr/>
        </p:nvSpPr>
        <p:spPr>
          <a:xfrm>
            <a:off x="3231472" y="2046030"/>
            <a:ext cx="106675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96B7EC9-B0C0-4A3A-8A5B-C472129C6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7" y="2658780"/>
            <a:ext cx="4160370" cy="21909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F0C77F3-B880-42D9-A5E7-0AB1415F6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77" y="2658780"/>
            <a:ext cx="4210806" cy="41265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023695F-0345-45DC-A757-184763E10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7" y="4973602"/>
            <a:ext cx="4160370" cy="18116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C95C780-3D34-4C6E-A944-28EB7AA63A34}"/>
              </a:ext>
            </a:extLst>
          </p:cNvPr>
          <p:cNvSpPr txBox="1"/>
          <p:nvPr/>
        </p:nvSpPr>
        <p:spPr>
          <a:xfrm>
            <a:off x="3062080" y="3680583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ใส่รายละเอียด</a:t>
            </a:r>
          </a:p>
          <a:p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แล้วกด “ต่อไป”</a:t>
            </a:r>
          </a:p>
        </p:txBody>
      </p:sp>
      <p:sp>
        <p:nvSpPr>
          <p:cNvPr id="13" name="วงเล็บปีกกาขวา 12">
            <a:extLst>
              <a:ext uri="{FF2B5EF4-FFF2-40B4-BE49-F238E27FC236}">
                <a16:creationId xmlns:a16="http://schemas.microsoft.com/office/drawing/2014/main" id="{893536C1-6AA1-4877-8CB6-A4D4ED8EAFBF}"/>
              </a:ext>
            </a:extLst>
          </p:cNvPr>
          <p:cNvSpPr/>
          <p:nvPr/>
        </p:nvSpPr>
        <p:spPr>
          <a:xfrm>
            <a:off x="2880375" y="3680583"/>
            <a:ext cx="181705" cy="9040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97628DC-F464-4A85-8AD1-1BFC28B4F9A6}"/>
              </a:ext>
            </a:extLst>
          </p:cNvPr>
          <p:cNvSpPr txBox="1"/>
          <p:nvPr/>
        </p:nvSpPr>
        <p:spPr>
          <a:xfrm>
            <a:off x="7395643" y="3429000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เลือกเป้าหมาย</a:t>
            </a: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TH Sarabun New" panose="020B0604020202020204" charset="-34"/>
                <a:cs typeface="TH Sarabun New" panose="020B0604020202020204" charset="-34"/>
              </a:rPr>
              <a:t>แล้วกด “บันทึก”</a:t>
            </a:r>
          </a:p>
        </p:txBody>
      </p:sp>
      <p:sp>
        <p:nvSpPr>
          <p:cNvPr id="15" name="วงเล็บปีกกาขวา 14">
            <a:extLst>
              <a:ext uri="{FF2B5EF4-FFF2-40B4-BE49-F238E27FC236}">
                <a16:creationId xmlns:a16="http://schemas.microsoft.com/office/drawing/2014/main" id="{FA9AD659-3107-4694-AE28-ED538285D01C}"/>
              </a:ext>
            </a:extLst>
          </p:cNvPr>
          <p:cNvSpPr/>
          <p:nvPr/>
        </p:nvSpPr>
        <p:spPr>
          <a:xfrm>
            <a:off x="7213938" y="3429000"/>
            <a:ext cx="181705" cy="299843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: ลง 15">
            <a:extLst>
              <a:ext uri="{FF2B5EF4-FFF2-40B4-BE49-F238E27FC236}">
                <a16:creationId xmlns:a16="http://schemas.microsoft.com/office/drawing/2014/main" id="{6AE95119-07E4-40DF-95ED-92A54E6FC28A}"/>
              </a:ext>
            </a:extLst>
          </p:cNvPr>
          <p:cNvSpPr/>
          <p:nvPr/>
        </p:nvSpPr>
        <p:spPr>
          <a:xfrm rot="16200000">
            <a:off x="4465469" y="2650347"/>
            <a:ext cx="319596" cy="30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C7BAB308-8ED1-45A8-ADB4-244F3A8FF59E}"/>
              </a:ext>
            </a:extLst>
          </p:cNvPr>
          <p:cNvSpPr/>
          <p:nvPr/>
        </p:nvSpPr>
        <p:spPr>
          <a:xfrm rot="5400000">
            <a:off x="4466961" y="5568981"/>
            <a:ext cx="319596" cy="301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42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การเข้าสู่ระบบ </a:t>
            </a:r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MU-ECODATA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1268" y="1282535"/>
            <a:ext cx="3503220" cy="1686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ทำงานที่มหาวิทยาลัย</a:t>
            </a:r>
          </a:p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เข้าระบบ 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Intranet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31279" y="1292431"/>
            <a:ext cx="3503220" cy="1686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Work from home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เข้าระบบ 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Intranet 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3200" b="1" dirty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ผ่าน </a:t>
            </a:r>
            <a:r>
              <a:rPr lang="en-US" sz="3200" b="1" dirty="0">
                <a:solidFill>
                  <a:srgbClr val="FFC000"/>
                </a:solidFill>
                <a:latin typeface="TH Sarabun New" pitchFamily="34" charset="-34"/>
                <a:cs typeface="TH Sarabun New" pitchFamily="34" charset="-34"/>
              </a:rPr>
              <a:t>VPN</a:t>
            </a:r>
            <a:endParaRPr lang="th-TH" sz="3200" b="1" dirty="0">
              <a:solidFill>
                <a:srgbClr val="FFC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4860" y="3431266"/>
            <a:ext cx="6745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H Sarabun New" pitchFamily="34" charset="-34"/>
                <a:cs typeface="TH Sarabun New" pitchFamily="34" charset="-34"/>
                <a:hlinkClick r:id="rId2"/>
              </a:rPr>
              <a:t>https://ecodata.mahidol.ac.th/login</a:t>
            </a:r>
            <a:endParaRPr lang="th-TH" sz="48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98006" y="4013861"/>
            <a:ext cx="4596235" cy="2844139"/>
            <a:chOff x="865062" y="1855473"/>
            <a:chExt cx="6574951" cy="4306801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806" y="1855473"/>
              <a:ext cx="5421207" cy="43068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5062" y="4224657"/>
              <a:ext cx="1711098" cy="885509"/>
            </a:xfrm>
            <a:prstGeom prst="rect">
              <a:avLst/>
            </a:prstGeom>
            <a:solidFill>
              <a:srgbClr val="C6E3E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ตาม </a:t>
              </a:r>
              <a:r>
                <a:rPr lang="en-US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internet account </a:t>
              </a:r>
              <a:r>
                <a:rPr lang="th-TH" sz="1600" dirty="0">
                  <a:solidFill>
                    <a:srgbClr val="FF0000"/>
                  </a:solidFill>
                  <a:latin typeface="TH Sarabun New" pitchFamily="34" charset="-34"/>
                  <a:cs typeface="TH Sarabun New" pitchFamily="34" charset="-34"/>
                </a:rPr>
                <a:t>ของ ม.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2576160" y="4224657"/>
              <a:ext cx="784558" cy="4427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76160" y="4667412"/>
              <a:ext cx="784556" cy="142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own Arrow 15"/>
          <p:cNvSpPr/>
          <p:nvPr/>
        </p:nvSpPr>
        <p:spPr>
          <a:xfrm>
            <a:off x="2220686" y="2978727"/>
            <a:ext cx="475393" cy="511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345192" y="2981343"/>
            <a:ext cx="475393" cy="511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30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762383"/>
            <a:ext cx="7772400" cy="1628775"/>
          </a:xfrm>
        </p:spPr>
        <p:txBody>
          <a:bodyPr>
            <a:normAutofit/>
          </a:bodyPr>
          <a:lstStyle/>
          <a:p>
            <a:r>
              <a:rPr lang="en-US" altLang="th-TH" sz="7000" b="1" dirty="0">
                <a:latin typeface="TH Sarabun New" pitchFamily="34" charset="-34"/>
                <a:cs typeface="TH Sarabun New" pitchFamily="34" charset="-34"/>
              </a:rPr>
              <a:t>Thank you</a:t>
            </a:r>
            <a:endParaRPr lang="th-TH" altLang="th-TH" sz="107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13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48145" y="2090056"/>
            <a:ext cx="7825839" cy="2137559"/>
          </a:xfrm>
          <a:prstGeom prst="roundRect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การติดตั้งโปรแกรม </a:t>
            </a:r>
            <a:r>
              <a:rPr lang="en-US" sz="6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VPN Software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(Pulse secure)</a:t>
            </a:r>
            <a:endParaRPr lang="th-TH" sz="60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423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การเลือกคู่มือและ </a:t>
            </a:r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software </a:t>
            </a:r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ให้เหมาะสมกับคอมพิวเตอร์</a:t>
            </a:r>
            <a:endParaRPr lang="en-US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444" y="1745732"/>
            <a:ext cx="7992533" cy="4993735"/>
            <a:chOff x="1084785" y="2255473"/>
            <a:chExt cx="6975850" cy="37676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56" b="24348"/>
            <a:stretch/>
          </p:blipFill>
          <p:spPr bwMode="auto">
            <a:xfrm>
              <a:off x="1084785" y="2255473"/>
              <a:ext cx="6975850" cy="37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361661" y="3756991"/>
              <a:ext cx="1321905" cy="15902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56653" y="3303104"/>
              <a:ext cx="1080052" cy="15902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6705" y="4926496"/>
              <a:ext cx="914399" cy="15902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52391" y="1222513"/>
            <a:ext cx="4440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คลิ๊กขวาที่ไอคอน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computer </a:t>
            </a:r>
            <a:r>
              <a:rPr lang="en-US" dirty="0">
                <a:latin typeface="TH Sarabun New" pitchFamily="34" charset="-34"/>
                <a:cs typeface="TH Sarabun New" pitchFamily="34" charset="-34"/>
                <a:sym typeface="Wingdings" pitchFamily="2" charset="2"/>
              </a:rPr>
              <a:t> </a:t>
            </a:r>
            <a:r>
              <a:rPr lang="en-US" dirty="0" err="1">
                <a:latin typeface="TH Sarabun New" pitchFamily="34" charset="-34"/>
                <a:cs typeface="TH Sarabun New" pitchFamily="34" charset="-34"/>
                <a:sym typeface="Wingdings" pitchFamily="2" charset="2"/>
              </a:rPr>
              <a:t>propeties</a:t>
            </a:r>
            <a:endParaRPr lang="en-US" dirty="0">
              <a:latin typeface="TH Sarabun New" pitchFamily="34" charset="-34"/>
              <a:cs typeface="TH Sarabun New" pitchFamily="34" charset="-34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9472" y="5209051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เพื่อเลือก 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VPN software</a:t>
            </a:r>
            <a:endParaRPr lang="th-TH" sz="20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0627" y="3039624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เพื่อเลือกดาวน์โหลดคู่มือ</a:t>
            </a:r>
          </a:p>
        </p:txBody>
      </p:sp>
    </p:spTree>
    <p:extLst>
      <p:ext uri="{BB962C8B-B14F-4D97-AF65-F5344CB8AC3E}">
        <p14:creationId xmlns:p14="http://schemas.microsoft.com/office/powerpoint/2010/main" val="344802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79" y="314290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การดาวน์โหลดคู่มือการเชื่อมต่อ </a:t>
            </a:r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VPN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422" y="1019428"/>
            <a:ext cx="580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https://muit.mahidol.ac.th/online.htm</a:t>
            </a:r>
            <a:endParaRPr lang="th-TH" dirty="0"/>
          </a:p>
        </p:txBody>
      </p:sp>
      <p:grpSp>
        <p:nvGrpSpPr>
          <p:cNvPr id="7" name="Group 6"/>
          <p:cNvGrpSpPr/>
          <p:nvPr/>
        </p:nvGrpSpPr>
        <p:grpSpPr>
          <a:xfrm>
            <a:off x="485422" y="1524001"/>
            <a:ext cx="5977911" cy="4807538"/>
            <a:chOff x="485422" y="1524001"/>
            <a:chExt cx="5977911" cy="480753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2"/>
            <a:stretch/>
          </p:blipFill>
          <p:spPr>
            <a:xfrm>
              <a:off x="485422" y="1524001"/>
              <a:ext cx="5977911" cy="3702756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22" y="5127612"/>
              <a:ext cx="5977911" cy="1203927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964267" y="5127612"/>
            <a:ext cx="4007555" cy="1203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716888" y="4560710"/>
            <a:ext cx="1975556" cy="970845"/>
          </a:xfrm>
          <a:prstGeom prst="borderCallout1">
            <a:avLst>
              <a:gd name="adj1" fmla="val 52471"/>
              <a:gd name="adj2" fmla="val -333"/>
              <a:gd name="adj3" fmla="val 112500"/>
              <a:gd name="adj4" fmla="val -383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6888" y="4816368"/>
            <a:ext cx="197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ดาวน์โหลดคู่มือ</a:t>
            </a:r>
          </a:p>
        </p:txBody>
      </p:sp>
    </p:spTree>
    <p:extLst>
      <p:ext uri="{BB962C8B-B14F-4D97-AF65-F5344CB8AC3E}">
        <p14:creationId xmlns:p14="http://schemas.microsoft.com/office/powerpoint/2010/main" val="235625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คู่มือการเชื่อมต่อ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VPN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488" y="1371600"/>
            <a:ext cx="8483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VPN for windows 7 </a:t>
            </a:r>
            <a:r>
              <a:rPr lang="en-US" dirty="0">
                <a:hlinkClick r:id="rId2"/>
              </a:rPr>
              <a:t>https://muit.mahidol.ac.th/pdf/vpn/20170818-VPN_Pulse%20Secure(Windows7).pdf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 for windows 8, 8.1, 10</a:t>
            </a:r>
          </a:p>
          <a:p>
            <a:r>
              <a:rPr lang="en-US" dirty="0">
                <a:hlinkClick r:id="rId3"/>
              </a:rPr>
              <a:t>https://muit.mahidol.ac.th/pdf/vpn/20170818-VPN_PulseSecure(Windows8-8.1-10).pdf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 for windows OS X</a:t>
            </a:r>
          </a:p>
          <a:p>
            <a:r>
              <a:rPr lang="en-US" dirty="0">
                <a:hlinkClick r:id="rId4"/>
              </a:rPr>
              <a:t>https://muit.mahidol.ac.th/pdf/vpn/20170818-VPN_Pulse%20Secure(MacOSX).pdf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05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ดาวน์โหลดโปรแกรม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VPN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266" y="1326190"/>
            <a:ext cx="8535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https://muit.mahidol.ac.th/download_vpn_software.htm</a:t>
            </a:r>
            <a:endParaRPr lang="th-TH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62" y="1957222"/>
            <a:ext cx="6886222" cy="438713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186311" y="3335867"/>
            <a:ext cx="564445" cy="275448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750755" y="4112946"/>
            <a:ext cx="213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เลือกดาวน์โหลดเพื่อติดตั้งตามความเหมาะสมของเครื่อง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344802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การลงโปรแกรม</a:t>
            </a:r>
            <a:endParaRPr lang="en-US" b="1" dirty="0">
              <a:solidFill>
                <a:schemeClr val="tx1"/>
              </a:solidFill>
              <a:latin typeface="+mj-lt"/>
              <a:cs typeface="TH Sarabun New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13616" r="31539" b="35307"/>
          <a:stretch/>
        </p:blipFill>
        <p:spPr bwMode="auto">
          <a:xfrm>
            <a:off x="527365" y="3774900"/>
            <a:ext cx="2390741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52692" y="2159000"/>
            <a:ext cx="461648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5869143" y="2262100"/>
            <a:ext cx="461648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Arrow 8"/>
          <p:cNvSpPr/>
          <p:nvPr/>
        </p:nvSpPr>
        <p:spPr>
          <a:xfrm>
            <a:off x="13112" y="4478103"/>
            <a:ext cx="461648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Arrow 10"/>
          <p:cNvSpPr/>
          <p:nvPr/>
        </p:nvSpPr>
        <p:spPr>
          <a:xfrm>
            <a:off x="2951356" y="4457783"/>
            <a:ext cx="461648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2" t="20166" r="46618" b="73232"/>
          <a:stretch/>
        </p:blipFill>
        <p:spPr bwMode="auto">
          <a:xfrm>
            <a:off x="6429265" y="4395570"/>
            <a:ext cx="2473337" cy="66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5869143" y="4500300"/>
            <a:ext cx="461648" cy="457200"/>
          </a:xfrm>
          <a:prstGeom prst="rightArrow">
            <a:avLst/>
          </a:prstGeom>
          <a:solidFill>
            <a:srgbClr val="A1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460853" y="1536700"/>
            <a:ext cx="2491839" cy="1908000"/>
            <a:chOff x="460853" y="1536700"/>
            <a:chExt cx="2491839" cy="190800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3" y="1536700"/>
              <a:ext cx="2491839" cy="19080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709208" y="2515968"/>
              <a:ext cx="654168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4340" y="1536700"/>
            <a:ext cx="2454803" cy="1908000"/>
            <a:chOff x="3414340" y="1536700"/>
            <a:chExt cx="2454803" cy="190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8" t="22154" r="29615" b="27385"/>
            <a:stretch/>
          </p:blipFill>
          <p:spPr bwMode="auto">
            <a:xfrm>
              <a:off x="3414340" y="1536700"/>
              <a:ext cx="2454803" cy="19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815823" y="3157093"/>
              <a:ext cx="654168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30791" y="1536700"/>
            <a:ext cx="2473337" cy="1908000"/>
            <a:chOff x="6330791" y="1536700"/>
            <a:chExt cx="2473337" cy="1908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8" t="23154" r="29808" b="27000"/>
            <a:stretch/>
          </p:blipFill>
          <p:spPr bwMode="auto">
            <a:xfrm>
              <a:off x="6330791" y="1536700"/>
              <a:ext cx="2473337" cy="19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7665933" y="3156116"/>
              <a:ext cx="654168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11785" y="3774900"/>
            <a:ext cx="2451947" cy="1908000"/>
            <a:chOff x="3411785" y="3774900"/>
            <a:chExt cx="2451947" cy="1908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8" t="13727" r="31727" b="36527"/>
            <a:stretch/>
          </p:blipFill>
          <p:spPr bwMode="auto">
            <a:xfrm>
              <a:off x="3411785" y="3774900"/>
              <a:ext cx="2451947" cy="19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4815823" y="5425637"/>
              <a:ext cx="654168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02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80" y="246557"/>
            <a:ext cx="5616286" cy="705138"/>
          </a:xfrm>
        </p:spPr>
        <p:txBody>
          <a:bodyPr/>
          <a:lstStyle/>
          <a:p>
            <a:pPr algn="r"/>
            <a:r>
              <a:rPr lang="th-TH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การเปิดโปรแกรม </a:t>
            </a:r>
            <a:r>
              <a:rPr lang="en-US" b="1" dirty="0">
                <a:solidFill>
                  <a:schemeClr val="tx1"/>
                </a:solidFill>
                <a:latin typeface="+mj-lt"/>
                <a:cs typeface="TH Sarabun New" pitchFamily="34" charset="-34"/>
              </a:rPr>
              <a:t>Pulse secure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6" r="68038"/>
          <a:stretch/>
        </p:blipFill>
        <p:spPr bwMode="auto">
          <a:xfrm>
            <a:off x="1102785" y="1378938"/>
            <a:ext cx="3896751" cy="49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0674" y="2890456"/>
            <a:ext cx="3953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กด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start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พิมพ์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Pulse secure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ในช่องค้นหา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 New" pitchFamily="34" charset="-34"/>
                <a:cs typeface="TH Sarabun New" pitchFamily="34" charset="-34"/>
              </a:rPr>
              <a:t>กดเลือก โปรแกรม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Pulse secure 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565" y="5903843"/>
            <a:ext cx="1261811" cy="4026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50" y="584357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1.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4159" y="5383185"/>
            <a:ext cx="2029528" cy="4026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644" y="532292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2.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4888" y="1699081"/>
            <a:ext cx="1760382" cy="4026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644" y="169908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3.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028540"/>
      </p:ext>
    </p:extLst>
  </p:cSld>
  <p:clrMapOvr>
    <a:masterClrMapping/>
  </p:clrMapOvr>
</p:sld>
</file>

<file path=ppt/theme/theme1.xml><?xml version="1.0" encoding="utf-8"?>
<a:theme xmlns:a="http://schemas.openxmlformats.org/drawingml/2006/main" name="MU0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10BF14-3213-4DB9-AE8A-008513F26AD4}" vid="{B30880D3-4BA4-4D4C-9C6E-E3136BB9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MU01</Template>
  <TotalTime>983</TotalTime>
  <Words>600</Words>
  <Application>Microsoft Office PowerPoint</Application>
  <PresentationFormat>นำเสนอทางหน้าจอ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7" baseType="lpstr">
      <vt:lpstr>Calibri Light</vt:lpstr>
      <vt:lpstr>Arial</vt:lpstr>
      <vt:lpstr>DB Lim X</vt:lpstr>
      <vt:lpstr>TH Sarabun New</vt:lpstr>
      <vt:lpstr>Calibri</vt:lpstr>
      <vt:lpstr>Wingdings</vt:lpstr>
      <vt:lpstr>MU01</vt:lpstr>
      <vt:lpstr> MU-ECODATA</vt:lpstr>
      <vt:lpstr>การเข้าสู่ระบบ MU-ECODATA</vt:lpstr>
      <vt:lpstr>งานนำเสนอ PowerPoint</vt:lpstr>
      <vt:lpstr>การเลือกคู่มือและ software ให้เหมาะสมกับคอมพิวเตอร์</vt:lpstr>
      <vt:lpstr>การดาวน์โหลดคู่มือการเชื่อมต่อ VPN</vt:lpstr>
      <vt:lpstr>คู่มือการเชื่อมต่อ VPN</vt:lpstr>
      <vt:lpstr>ดาวน์โหลดโปรแกรม VPN</vt:lpstr>
      <vt:lpstr>การลงโปรแกรม</vt:lpstr>
      <vt:lpstr>การเปิดโปรแกรม Pulse secure</vt:lpstr>
      <vt:lpstr>การเชื่อมต่อ VPN ผ่านโปรแกรม Pulse secure</vt:lpstr>
      <vt:lpstr>งานนำเสนอ PowerPoint</vt:lpstr>
      <vt:lpstr>การเข้าสู่ระบบ MU-ECODATA </vt:lpstr>
      <vt:lpstr>การเข้าสู่ระบบ MU-ECODATA</vt:lpstr>
      <vt:lpstr>การเพิ่มข้อมูลความสอดคล้องของงานวิจัยตาม SDGs</vt:lpstr>
      <vt:lpstr>การเพิ่มงานวิจัยในหัวข้อ SDG  แบบที่ 1</vt:lpstr>
      <vt:lpstr>การเพิ่มงานวิจัยในหัวข้อ SDG  แบบที่ 1</vt:lpstr>
      <vt:lpstr>การเพิ่มงานวิจัยในหัวข้อ SDG  แบบที่ 2</vt:lpstr>
      <vt:lpstr>การเพิ่มการศึกษาในหัวข้อ SDG  แบบที่ 1</vt:lpstr>
      <vt:lpstr>การเพิ่มการศึกษาในหัวข้อ SDG  แบบที่ 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Sansanee Sirilak</cp:lastModifiedBy>
  <cp:revision>88</cp:revision>
  <cp:lastPrinted>2018-12-11T05:47:25Z</cp:lastPrinted>
  <dcterms:created xsi:type="dcterms:W3CDTF">2016-11-10T09:26:37Z</dcterms:created>
  <dcterms:modified xsi:type="dcterms:W3CDTF">2020-04-01T09:04:42Z</dcterms:modified>
</cp:coreProperties>
</file>