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70" r:id="rId5"/>
    <p:sldId id="263" r:id="rId6"/>
    <p:sldId id="264" r:id="rId7"/>
    <p:sldId id="269" r:id="rId8"/>
    <p:sldId id="266" r:id="rId9"/>
    <p:sldId id="260" r:id="rId10"/>
    <p:sldId id="275" r:id="rId11"/>
    <p:sldId id="273" r:id="rId12"/>
    <p:sldId id="276" r:id="rId13"/>
    <p:sldId id="274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IBM Plex Sans Thai" panose="020B0503050203000203" pitchFamily="34" charset="-34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5AD"/>
    <a:srgbClr val="002D92"/>
    <a:srgbClr val="D8BEEC"/>
    <a:srgbClr val="BDD1FF"/>
    <a:srgbClr val="FFEEBD"/>
    <a:srgbClr val="FFC726"/>
    <a:srgbClr val="001E60"/>
    <a:srgbClr val="4D9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5268" autoAdjust="0"/>
  </p:normalViewPr>
  <p:slideViewPr>
    <p:cSldViewPr snapToGrid="0">
      <p:cViewPr varScale="1">
        <p:scale>
          <a:sx n="107" d="100"/>
          <a:sy n="107" d="100"/>
        </p:scale>
        <p:origin x="94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B6026-869C-4031-BBBF-E44A006105A8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2A510-52CF-4C59-AC2F-2078F7901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of March 2024 – Updated with Owner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2A510-52CF-4C59-AC2F-2078F7901C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92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2A510-52CF-4C59-AC2F-2078F7901C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59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A67D5-B3E0-43EF-977B-3BA96B07A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8AD108-9E06-41BE-BD1C-9DC6961303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2FC71-672A-4C5A-B8C5-28757D549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3DF93-6AE8-4556-BF14-E634B18C1CF1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974EF-19C7-4370-87A0-192044950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DB689-EF8E-4823-9A8A-63C4A760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41C8-42D7-4E57-BDB5-86A8569E5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5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2F1D0-45BB-42A4-A07C-B2E10CA1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0F4B63-50EB-4A7D-BCEE-385A2DA05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719BA-AAD4-4119-B769-A94590889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3DF93-6AE8-4556-BF14-E634B18C1CF1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9BB25-8845-4665-BAB3-3036D976C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08549-4307-443B-9299-A50132BA9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41C8-42D7-4E57-BDB5-86A8569E5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94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E1811F-EF10-4BD9-95B0-1D0E376B8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E4A78-1816-4FCC-8FE4-28BD1536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9D381-7480-4994-BADA-18D4DA375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3DF93-6AE8-4556-BF14-E634B18C1CF1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5CF20-3094-4092-B89D-668F547B6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CC89E-0674-4CD2-BF2C-44CC6E231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41C8-42D7-4E57-BDB5-86A8569E5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2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60FFA-505A-441F-ADD7-563DB0B2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FED5B-0411-4FFC-AD2A-3DD7205E5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5C6FD-4E9C-4DE2-8429-F5ED37A6B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3DF93-6AE8-4556-BF14-E634B18C1CF1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B6E5F-D609-47AD-AD37-FA31C977E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5D96C-BD55-422D-95E2-50FC1656E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41C8-42D7-4E57-BDB5-86A8569E5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6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C6CD5-8C03-4128-AD1F-CA477F37B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E2C0D-0893-4020-BD69-A3B6FF13F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AB524-0F81-41EF-BAB8-2BAA805B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3DF93-6AE8-4556-BF14-E634B18C1CF1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67D45-1AA2-4ADF-ABE3-457A0A04C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25D59-ECE1-42B9-90FE-542018C2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41C8-42D7-4E57-BDB5-86A8569E5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88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93B65-BD88-4599-A362-52705BCC4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58F16-50E3-4D07-BB88-CFDC81AD30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5DF6FE-2661-4808-AA8C-E360E5413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30C7E-99C3-46BA-AF8F-1962B84E0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3DF93-6AE8-4556-BF14-E634B18C1CF1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8DE81-4C42-462A-A486-D63BB2904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3068B-8C0E-4B59-8129-33265B7BA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41C8-42D7-4E57-BDB5-86A8569E5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48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3DB64-9EE5-404C-842E-758110120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4CB41-9E9C-4D6A-A68B-2B93E95A9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22D161-AD55-411F-AF2C-892CFB1B4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1E1C88-ACCA-40F2-B955-5109A5C50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2EC980-94C8-4363-A805-9909C0E00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9D2644-8A06-4439-94E5-5F6FC6B1E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3DF93-6AE8-4556-BF14-E634B18C1CF1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A5D907-A3CE-4EA0-84E3-BBCFF69CF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1509DE-682F-4BC5-9C6A-E18A6ED27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41C8-42D7-4E57-BDB5-86A8569E5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77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B73BE-C2D9-4DB7-AE5A-732151DC1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FEADE-9795-446E-A4A6-79E7DA03A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3DF93-6AE8-4556-BF14-E634B18C1CF1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2C531C-6BAF-496C-AA47-ED97471A5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BCB0D6-CF29-44ED-A794-A89D3ADCD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41C8-42D7-4E57-BDB5-86A8569E5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99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DD7DCD-3BBB-4846-806A-3D509885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3DF93-6AE8-4556-BF14-E634B18C1CF1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9E2628-9682-43ED-BCFF-4FF9CD0BF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7ED0E-2E7E-43F6-B9B6-6EED33227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41C8-42D7-4E57-BDB5-86A8569E5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74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99A28-67A8-49CD-8101-633F7058C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B56B2-0A8B-488C-B8D4-21911A9BF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0FE60-8D44-4688-B663-75656B0AC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FCFE1-4DAA-47A7-A31E-853FD2181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3DF93-6AE8-4556-BF14-E634B18C1CF1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8E67C7-E2D0-4FC6-8E7A-23D15AA4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79D204-03E1-4E4A-B1DD-B6FE0962D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41C8-42D7-4E57-BDB5-86A8569E5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27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60F0B-4B84-4BB2-8297-D1E68F494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67EE92-0FB6-4BE0-9CED-B8224900A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99F12-FFAA-4530-AB32-895C5EB58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C4476-4E75-42BD-8222-0B7FE76E5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3DF93-6AE8-4556-BF14-E634B18C1CF1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40F467-3FB5-44CF-BF22-D4CC83660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B17260-7AA3-420C-AFC6-FFE463EEA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41C8-42D7-4E57-BDB5-86A8569E5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00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8E02B2-BF87-4AA3-BA52-F786D9328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2DAD5-6294-4C2B-B6C0-C0DC52561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A6211-B8A9-4B51-A885-37CBEC4734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3DF93-6AE8-4556-BF14-E634B18C1CF1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72427-8C49-4D9A-A8E1-C09BC60CAC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6DE4E-1356-4EC1-A012-FA6B8C0D8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D41C8-42D7-4E57-BDB5-86A8569E5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3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hyperlink" Target="https://op.mahidol.ac.th/ir/mu-applicatio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opinter@mahidol.ac.th" TargetMode="External"/><Relationship Id="rId5" Type="http://schemas.openxmlformats.org/officeDocument/2006/relationships/image" Target="../media/image49.png"/><Relationship Id="rId4" Type="http://schemas.openxmlformats.org/officeDocument/2006/relationships/hyperlink" Target="https://callforexchange.mahidol.ac.th/inboun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1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071C41-1B82-4BC0-8CF9-DD531D73D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571843"/>
            <a:ext cx="12496799" cy="8318500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2828067A-303B-4F6A-A2A7-AC2374BC3962}"/>
              </a:ext>
            </a:extLst>
          </p:cNvPr>
          <p:cNvSpPr/>
          <p:nvPr/>
        </p:nvSpPr>
        <p:spPr>
          <a:xfrm>
            <a:off x="0" y="-2103120"/>
            <a:ext cx="4907666" cy="4724400"/>
          </a:xfrm>
          <a:prstGeom prst="round2DiagRect">
            <a:avLst>
              <a:gd name="adj1" fmla="val 37376"/>
              <a:gd name="adj2" fmla="val 0"/>
            </a:avLst>
          </a:prstGeom>
          <a:solidFill>
            <a:srgbClr val="FF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E04CAB-20B9-43B9-B740-C3D4F7671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4" y="340008"/>
            <a:ext cx="2802257" cy="189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58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7B29CF59-53C9-4055-9038-B12AF3AD3FD8}"/>
              </a:ext>
            </a:extLst>
          </p:cNvPr>
          <p:cNvSpPr/>
          <p:nvPr/>
        </p:nvSpPr>
        <p:spPr>
          <a:xfrm>
            <a:off x="4838097" y="266178"/>
            <a:ext cx="6848214" cy="8312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E5CFE10-006C-4183-9E5B-5D13A121233C}"/>
              </a:ext>
            </a:extLst>
          </p:cNvPr>
          <p:cNvSpPr/>
          <p:nvPr/>
        </p:nvSpPr>
        <p:spPr>
          <a:xfrm>
            <a:off x="6071711" y="1292748"/>
            <a:ext cx="5718145" cy="629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883F6CD-8DFE-48C2-B8D3-E3B39BA92CF2}"/>
              </a:ext>
            </a:extLst>
          </p:cNvPr>
          <p:cNvSpPr/>
          <p:nvPr/>
        </p:nvSpPr>
        <p:spPr>
          <a:xfrm>
            <a:off x="367485" y="1299410"/>
            <a:ext cx="5236898" cy="564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Public Health Training Center (IPTC)</a:t>
            </a:r>
          </a:p>
          <a:p>
            <a:pPr>
              <a:lnSpc>
                <a:spcPct val="85000"/>
              </a:lnSpc>
            </a:pPr>
            <a:endParaRPr lang="en-US" sz="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Faculty of Public Health -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collaboration with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Taiwan International Healthcare Training Center (TIHTC), Taipei Hospital, Ministry of Health and Welfare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Taiwan R.O.C.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8D84449-43E9-4419-9275-6C2170A1C378}"/>
              </a:ext>
            </a:extLst>
          </p:cNvPr>
          <p:cNvSpPr/>
          <p:nvPr/>
        </p:nvSpPr>
        <p:spPr>
          <a:xfrm>
            <a:off x="360236" y="4923961"/>
            <a:ext cx="5383675" cy="5971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12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Joint Laboratory and Training Unit - Development of Viral Vector Service Unit</a:t>
            </a:r>
          </a:p>
          <a:p>
            <a:pPr>
              <a:lnSpc>
                <a:spcPct val="85000"/>
              </a:lnSpc>
            </a:pPr>
            <a:endParaRPr lang="en-US" sz="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endParaRPr lang="en-US" sz="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Faculty of Medical Technology -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MT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collaboration with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Institute for Functional Genomics (IGF)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France</a:t>
            </a:r>
          </a:p>
        </p:txBody>
      </p: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ACFE52C1-50ED-4A29-A87F-7E3C961F269F}"/>
              </a:ext>
            </a:extLst>
          </p:cNvPr>
          <p:cNvSpPr/>
          <p:nvPr/>
        </p:nvSpPr>
        <p:spPr>
          <a:xfrm flipV="1">
            <a:off x="305588" y="18090"/>
            <a:ext cx="3663341" cy="106244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35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39A9F19-24DD-4552-9AF0-C6113998B4D2}"/>
              </a:ext>
            </a:extLst>
          </p:cNvPr>
          <p:cNvSpPr/>
          <p:nvPr/>
        </p:nvSpPr>
        <p:spPr>
          <a:xfrm>
            <a:off x="1456397" y="217888"/>
            <a:ext cx="1989071" cy="4535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en-US" sz="3000" b="1" dirty="0">
                <a:solidFill>
                  <a:schemeClr val="bg1"/>
                </a:solidFill>
                <a:ea typeface="Calibri" panose="020F0502020204030204" pitchFamily="34" charset="0"/>
                <a:cs typeface="DB Lim X Bold" panose="02000506060000020004" pitchFamily="2" charset="-34"/>
              </a:rPr>
              <a:t>Joint Units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CD1EE75-C62D-4722-ADE9-FB00893CD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53" y="283245"/>
            <a:ext cx="503846" cy="503846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62D28377-F175-4D22-A1D4-3D33CE3530D6}"/>
              </a:ext>
            </a:extLst>
          </p:cNvPr>
          <p:cNvSpPr/>
          <p:nvPr/>
        </p:nvSpPr>
        <p:spPr>
          <a:xfrm>
            <a:off x="6191601" y="1248137"/>
            <a:ext cx="5077458" cy="6169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1400" b="1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Mahidol – York Interdisciplinary Living Research Excellence Center</a:t>
            </a:r>
          </a:p>
          <a:p>
            <a:pPr>
              <a:lnSpc>
                <a:spcPct val="85000"/>
              </a:lnSpc>
            </a:pPr>
            <a:endParaRPr lang="en-US" sz="200" b="1" dirty="0">
              <a:ea typeface="Calibri" panose="020F0502020204030204" pitchFamily="34" charset="0"/>
              <a:cs typeface="DB Helvethaica X 55 Regular" panose="02000506090000020004" pitchFamily="2" charset="-34"/>
            </a:endParaRPr>
          </a:p>
          <a:p>
            <a:pPr>
              <a:lnSpc>
                <a:spcPct val="85000"/>
              </a:lnSpc>
            </a:pPr>
            <a:r>
              <a:rPr lang="en-US" sz="12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Mahidol University Kanchanaburi Campus - </a:t>
            </a:r>
            <a:r>
              <a:rPr lang="en-US" sz="1200" b="1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KA</a:t>
            </a:r>
            <a:r>
              <a:rPr lang="en-US" sz="12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in collaboration with </a:t>
            </a:r>
          </a:p>
          <a:p>
            <a:pPr>
              <a:lnSpc>
                <a:spcPct val="85000"/>
              </a:lnSpc>
            </a:pPr>
            <a:r>
              <a:rPr lang="en-US" sz="1200" b="1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University of York</a:t>
            </a:r>
            <a:r>
              <a:rPr lang="en-US" sz="12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, UK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7E877844-5DB1-4EB5-8FC8-9D4EF6D1BB98}"/>
              </a:ext>
            </a:extLst>
          </p:cNvPr>
          <p:cNvSpPr/>
          <p:nvPr/>
        </p:nvSpPr>
        <p:spPr>
          <a:xfrm>
            <a:off x="4979553" y="425298"/>
            <a:ext cx="1155272" cy="28058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 Upcoming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1809A3D-1D78-463F-BBA5-79E35CAB30EC}"/>
              </a:ext>
            </a:extLst>
          </p:cNvPr>
          <p:cNvSpPr/>
          <p:nvPr/>
        </p:nvSpPr>
        <p:spPr>
          <a:xfrm>
            <a:off x="5024887" y="721836"/>
            <a:ext cx="1082046" cy="27571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sz="1600" b="1" dirty="0">
                <a:solidFill>
                  <a:srgbClr val="002D92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2024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CFEBAA0-F6C7-499A-A1A6-A542D6BE8E14}"/>
              </a:ext>
            </a:extLst>
          </p:cNvPr>
          <p:cNvSpPr/>
          <p:nvPr/>
        </p:nvSpPr>
        <p:spPr>
          <a:xfrm>
            <a:off x="6031605" y="2012344"/>
            <a:ext cx="5758251" cy="629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B7B5DBF-57EB-4037-82B7-2F294A88DF0B}"/>
              </a:ext>
            </a:extLst>
          </p:cNvPr>
          <p:cNvSpPr/>
          <p:nvPr/>
        </p:nvSpPr>
        <p:spPr>
          <a:xfrm>
            <a:off x="6063003" y="3436833"/>
            <a:ext cx="5726854" cy="627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00AEEC2-71A9-4B15-A6E3-8E0B5AABC5E4}"/>
              </a:ext>
            </a:extLst>
          </p:cNvPr>
          <p:cNvSpPr/>
          <p:nvPr/>
        </p:nvSpPr>
        <p:spPr>
          <a:xfrm>
            <a:off x="6071712" y="4872381"/>
            <a:ext cx="5718144" cy="620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F203AD7-5221-45F0-96A0-B51FC3A42F2A}"/>
              </a:ext>
            </a:extLst>
          </p:cNvPr>
          <p:cNvSpPr/>
          <p:nvPr/>
        </p:nvSpPr>
        <p:spPr>
          <a:xfrm>
            <a:off x="348935" y="5548211"/>
            <a:ext cx="5253832" cy="59061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Research &amp; Innovation Center of Human movement sciences (</a:t>
            </a:r>
            <a:r>
              <a:rPr lang="en-US" sz="13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RICHms</a:t>
            </a:r>
            <a:r>
              <a:rPr lang="en-US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>
              <a:lnSpc>
                <a:spcPct val="85000"/>
              </a:lnSpc>
            </a:pPr>
            <a:endParaRPr lang="en-US" sz="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endParaRPr lang="en-US" sz="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Faculty of Physical Therapy -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PT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collaboration with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University of Texas at Austin, University of Southern California, University of Central Lancashire </a:t>
            </a:r>
          </a:p>
        </p:txBody>
      </p:sp>
      <p:sp>
        <p:nvSpPr>
          <p:cNvPr id="65" name="TextBox 105">
            <a:extLst>
              <a:ext uri="{FF2B5EF4-FFF2-40B4-BE49-F238E27FC236}">
                <a16:creationId xmlns:a16="http://schemas.microsoft.com/office/drawing/2014/main" id="{F92EA3A0-84FB-4FAE-ADB3-6F60ED18FCB7}"/>
              </a:ext>
            </a:extLst>
          </p:cNvPr>
          <p:cNvSpPr txBox="1"/>
          <p:nvPr/>
        </p:nvSpPr>
        <p:spPr>
          <a:xfrm>
            <a:off x="1446214" y="625664"/>
            <a:ext cx="1431628" cy="33316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en-US" sz="2000" b="1" i="1" dirty="0">
                <a:solidFill>
                  <a:schemeClr val="accent4"/>
                </a:solidFill>
                <a:ea typeface="Calibri" panose="020F0502020204030204" pitchFamily="34" charset="0"/>
                <a:cs typeface="DB Lim X Bold" panose="02000506060000020004" pitchFamily="2" charset="-34"/>
              </a:rPr>
              <a:t>19 units</a:t>
            </a:r>
            <a:endParaRPr lang="en-US" sz="2000" i="1" dirty="0">
              <a:solidFill>
                <a:schemeClr val="accent4"/>
              </a:solidFill>
              <a:ea typeface="Calibri" panose="020F0502020204030204" pitchFamily="34" charset="0"/>
              <a:cs typeface="DB Lim X Bold" panose="02000506060000020004" pitchFamily="2" charset="-34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F4BF99A-DBED-4F09-97E0-131F9C1D9670}"/>
              </a:ext>
            </a:extLst>
          </p:cNvPr>
          <p:cNvSpPr/>
          <p:nvPr/>
        </p:nvSpPr>
        <p:spPr>
          <a:xfrm>
            <a:off x="360223" y="1871094"/>
            <a:ext cx="5422684" cy="5971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Cooperation toward Multidisciplinary Genomic Epidemiology to training to Protect Thailand from Emerging infectious Diseases in the Age of Big Data</a:t>
            </a:r>
          </a:p>
          <a:p>
            <a:pPr>
              <a:lnSpc>
                <a:spcPct val="85000"/>
              </a:lnSpc>
            </a:pPr>
            <a:endParaRPr lang="en-US" sz="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Faculty of Tropical Medicine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TM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collaboration with Big Data Institute,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Oxford University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UK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FE6276E-CFD0-4D8F-8386-F2D3B56E3AEA}"/>
              </a:ext>
            </a:extLst>
          </p:cNvPr>
          <p:cNvSpPr/>
          <p:nvPr/>
        </p:nvSpPr>
        <p:spPr>
          <a:xfrm>
            <a:off x="6193973" y="1959425"/>
            <a:ext cx="5413103" cy="4925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1300" b="1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CU-MU Collaborative Research and Training Center in Plant Factory</a:t>
            </a:r>
          </a:p>
          <a:p>
            <a:pPr>
              <a:lnSpc>
                <a:spcPct val="85000"/>
              </a:lnSpc>
            </a:pPr>
            <a:endParaRPr lang="en-US" sz="500" b="1" dirty="0">
              <a:ea typeface="Calibri" panose="020F0502020204030204" pitchFamily="34" charset="0"/>
              <a:cs typeface="DB Helvethaica X 55 Regular" panose="02000506090000020004" pitchFamily="2" charset="-34"/>
            </a:endParaRPr>
          </a:p>
          <a:p>
            <a:pPr>
              <a:lnSpc>
                <a:spcPct val="85000"/>
              </a:lnSpc>
            </a:pPr>
            <a:endParaRPr lang="en-US" sz="200" b="1" dirty="0">
              <a:ea typeface="Calibri" panose="020F0502020204030204" pitchFamily="34" charset="0"/>
              <a:cs typeface="DB Helvethaica X 55 Regular" panose="02000506090000020004" pitchFamily="2" charset="-34"/>
            </a:endParaRPr>
          </a:p>
          <a:p>
            <a:pPr>
              <a:lnSpc>
                <a:spcPct val="85000"/>
              </a:lnSpc>
            </a:pPr>
            <a:r>
              <a:rPr lang="en-US" sz="10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Faculty of Science – </a:t>
            </a:r>
            <a:r>
              <a:rPr lang="en-US" sz="1050" b="1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SC</a:t>
            </a:r>
            <a:r>
              <a:rPr lang="en-US" sz="10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in collaboration with </a:t>
            </a:r>
            <a:r>
              <a:rPr lang="en-US" sz="1050" b="1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Chiba University</a:t>
            </a:r>
            <a:r>
              <a:rPr lang="en-US" sz="10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, Japan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D255978-7DD5-4925-B5CA-05D0484075C5}"/>
              </a:ext>
            </a:extLst>
          </p:cNvPr>
          <p:cNvSpPr/>
          <p:nvPr/>
        </p:nvSpPr>
        <p:spPr>
          <a:xfrm>
            <a:off x="386695" y="2531838"/>
            <a:ext cx="5348749" cy="48199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thaiDist">
              <a:lnSpc>
                <a:spcPct val="70000"/>
              </a:lnSpc>
            </a:pPr>
            <a:r>
              <a:rPr lang="en-US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ASEAN Hearing Hub and Communication Sciences Center</a:t>
            </a:r>
          </a:p>
          <a:p>
            <a:pPr algn="thaiDist">
              <a:lnSpc>
                <a:spcPct val="70000"/>
              </a:lnSpc>
            </a:pPr>
            <a:endParaRPr lang="th-TH" sz="5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thaiDist">
              <a:lnSpc>
                <a:spcPct val="70000"/>
              </a:lnSpc>
            </a:pPr>
            <a:endParaRPr lang="en-US" sz="5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thaiDist">
              <a:lnSpc>
                <a:spcPct val="70000"/>
              </a:lnSpc>
            </a:pPr>
            <a:endParaRPr lang="en-US" sz="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thaiDist">
              <a:lnSpc>
                <a:spcPct val="70000"/>
              </a:lnSpc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Faculty of Medicine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Ramathibodi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Hospital in collaboration with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Macquarie University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Australia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809BC19-A761-4B4D-AC30-1511B2A0698C}"/>
              </a:ext>
            </a:extLst>
          </p:cNvPr>
          <p:cNvSpPr/>
          <p:nvPr/>
        </p:nvSpPr>
        <p:spPr>
          <a:xfrm>
            <a:off x="378090" y="3077674"/>
            <a:ext cx="5374966" cy="39581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thaiDist">
              <a:lnSpc>
                <a:spcPct val="70000"/>
              </a:lnSpc>
            </a:pPr>
            <a:r>
              <a:rPr lang="en-US" sz="1300" b="1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MU – NCKU Joint Research Unit</a:t>
            </a:r>
          </a:p>
          <a:p>
            <a:pPr algn="thaiDist">
              <a:lnSpc>
                <a:spcPct val="70000"/>
              </a:lnSpc>
            </a:pPr>
            <a:endParaRPr lang="en-US" sz="200" b="1" dirty="0">
              <a:ea typeface="Calibri" panose="020F0502020204030204" pitchFamily="34" charset="0"/>
              <a:cs typeface="DB Helvethaica X 55 Regular" panose="02000506090000020004" pitchFamily="2" charset="-34"/>
            </a:endParaRPr>
          </a:p>
          <a:p>
            <a:pPr algn="thaiDist">
              <a:lnSpc>
                <a:spcPct val="70000"/>
              </a:lnSpc>
            </a:pPr>
            <a:endParaRPr lang="en-US" sz="200" b="1" dirty="0">
              <a:ea typeface="Calibri" panose="020F0502020204030204" pitchFamily="34" charset="0"/>
              <a:cs typeface="DB Helvethaica X 55 Regular" panose="02000506090000020004" pitchFamily="2" charset="-34"/>
            </a:endParaRPr>
          </a:p>
          <a:p>
            <a:pPr>
              <a:lnSpc>
                <a:spcPct val="70000"/>
              </a:lnSpc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Faculty of Dentistry -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collaboration with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 Cheng Kung University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Taiwan R.O.C.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315582C-63C2-404D-9B07-26C2EA84F6FF}"/>
              </a:ext>
            </a:extLst>
          </p:cNvPr>
          <p:cNvSpPr/>
          <p:nvPr/>
        </p:nvSpPr>
        <p:spPr>
          <a:xfrm>
            <a:off x="383102" y="3687706"/>
            <a:ext cx="5282456" cy="4389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thaiDist">
              <a:lnSpc>
                <a:spcPct val="70000"/>
              </a:lnSpc>
            </a:pPr>
            <a:r>
              <a:rPr lang="en-US" sz="1300" b="1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Liverpool-Mahidol Joint Ageing Laboratory</a:t>
            </a:r>
          </a:p>
          <a:p>
            <a:pPr algn="thaiDist">
              <a:lnSpc>
                <a:spcPct val="70000"/>
              </a:lnSpc>
            </a:pPr>
            <a:endParaRPr lang="en-US" sz="500" b="1" dirty="0">
              <a:ea typeface="Calibri" panose="020F0502020204030204" pitchFamily="34" charset="0"/>
              <a:cs typeface="DB Helvethaica X 55 Regular" panose="02000506090000020004" pitchFamily="2" charset="-34"/>
            </a:endParaRPr>
          </a:p>
          <a:p>
            <a:pPr algn="thaiDist">
              <a:lnSpc>
                <a:spcPct val="70000"/>
              </a:lnSpc>
            </a:pPr>
            <a:endParaRPr lang="en-US" sz="200" b="1" dirty="0">
              <a:ea typeface="Calibri" panose="020F0502020204030204" pitchFamily="34" charset="0"/>
              <a:cs typeface="DB Helvethaica X 55 Regular" panose="02000506090000020004" pitchFamily="2" charset="-34"/>
            </a:endParaRPr>
          </a:p>
          <a:p>
            <a:pPr algn="thaiDist">
              <a:lnSpc>
                <a:spcPct val="70000"/>
              </a:lnSpc>
            </a:pPr>
            <a:r>
              <a:rPr lang="en-US" sz="10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Faculty of Pharmacy - </a:t>
            </a:r>
            <a:r>
              <a:rPr lang="en-US" sz="1050" b="1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PY</a:t>
            </a:r>
            <a:r>
              <a:rPr lang="en-US" sz="10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in collaboration with </a:t>
            </a:r>
            <a:r>
              <a:rPr lang="en-US" sz="1050" b="1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University of Liverpool</a:t>
            </a:r>
            <a:r>
              <a:rPr lang="en-US" sz="10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, UK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9A774D1-97E1-4F8D-ACC5-6A55A9DF56FC}"/>
              </a:ext>
            </a:extLst>
          </p:cNvPr>
          <p:cNvSpPr/>
          <p:nvPr/>
        </p:nvSpPr>
        <p:spPr>
          <a:xfrm>
            <a:off x="375168" y="4248229"/>
            <a:ext cx="5275156" cy="55201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Mahidol – AIST Research Unit (MARU)</a:t>
            </a:r>
          </a:p>
          <a:p>
            <a:pPr>
              <a:lnSpc>
                <a:spcPct val="70000"/>
              </a:lnSpc>
            </a:pPr>
            <a:endParaRPr lang="en-US" sz="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70000"/>
              </a:lnSpc>
            </a:pPr>
            <a:endParaRPr lang="en-US" sz="5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70000"/>
              </a:lnSpc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Faculty of Information and Communication Technology –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ICT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collaboration with </a:t>
            </a:r>
          </a:p>
          <a:p>
            <a:pPr>
              <a:lnSpc>
                <a:spcPct val="70000"/>
              </a:lnSpc>
            </a:pP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National Advanced Industrial Science and Technology (AIST)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Japan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F09C0A1-0861-46E9-9712-958E6478EB68}"/>
              </a:ext>
            </a:extLst>
          </p:cNvPr>
          <p:cNvSpPr/>
          <p:nvPr/>
        </p:nvSpPr>
        <p:spPr>
          <a:xfrm>
            <a:off x="364205" y="6203349"/>
            <a:ext cx="5556096" cy="6186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Mahidol – Bremen Medical Informatics Research Unit (MIRU)</a:t>
            </a:r>
          </a:p>
          <a:p>
            <a:pPr>
              <a:lnSpc>
                <a:spcPct val="85000"/>
              </a:lnSpc>
            </a:pPr>
            <a:endParaRPr lang="en-US" sz="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70000"/>
              </a:lnSpc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Faculty of Information and Communication Technology</a:t>
            </a:r>
            <a:r>
              <a:rPr lang="th-TH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th-TH" sz="1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ICT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Faculty of Medicine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Ramathibodi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Hospital - 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Faculty of Dentistry -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DT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Faculty of Tropical Medicine - 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TM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Faculty of Veterinary Science – 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VS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70000"/>
              </a:lnSpc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collaboration with 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Bremen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Germany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46A0CF5-9DAF-4DB9-B7D3-AE9D722AADFD}"/>
              </a:ext>
            </a:extLst>
          </p:cNvPr>
          <p:cNvSpPr/>
          <p:nvPr/>
        </p:nvSpPr>
        <p:spPr>
          <a:xfrm>
            <a:off x="6201328" y="2576517"/>
            <a:ext cx="5505572" cy="56816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Mahidol - Imperial College London Medical Robotics Research Collaboration</a:t>
            </a:r>
          </a:p>
          <a:p>
            <a:pPr>
              <a:lnSpc>
                <a:spcPct val="70000"/>
              </a:lnSpc>
            </a:pPr>
            <a:endParaRPr lang="en-US" sz="5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70000"/>
              </a:lnSpc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Faculty of Engineering -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collaboration with The Hamlyn Centre,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Imperial College London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UK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4621CC3-16AD-48FC-BC48-B48B420DEDFE}"/>
              </a:ext>
            </a:extLst>
          </p:cNvPr>
          <p:cNvSpPr/>
          <p:nvPr/>
        </p:nvSpPr>
        <p:spPr>
          <a:xfrm>
            <a:off x="6195613" y="3219899"/>
            <a:ext cx="5649515" cy="53046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Joint Research Center for Healthy Active Lifestyle (CHAL)</a:t>
            </a:r>
          </a:p>
          <a:p>
            <a:pPr>
              <a:lnSpc>
                <a:spcPct val="70000"/>
              </a:lnSpc>
            </a:pPr>
            <a:endParaRPr lang="en-US" sz="5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70000"/>
              </a:lnSpc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College of Sports Science –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SS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Technology in collaboration with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Western Australia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Australia 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51DA65A-218B-47E4-BA00-AC4815B08435}"/>
              </a:ext>
            </a:extLst>
          </p:cNvPr>
          <p:cNvSpPr/>
          <p:nvPr/>
        </p:nvSpPr>
        <p:spPr>
          <a:xfrm>
            <a:off x="6186396" y="3864491"/>
            <a:ext cx="5449158" cy="4173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Mahidol - UW Malaria Research Unit</a:t>
            </a:r>
          </a:p>
          <a:p>
            <a:pPr>
              <a:lnSpc>
                <a:spcPct val="70000"/>
              </a:lnSpc>
            </a:pPr>
            <a:endParaRPr lang="en-US" sz="5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70000"/>
              </a:lnSpc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Faculty of Tropical Medicine -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TM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collaboration with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Washington in Seattle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USA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9CA8AB5-B188-4EB9-8450-4A756BAAFE20}"/>
              </a:ext>
            </a:extLst>
          </p:cNvPr>
          <p:cNvSpPr/>
          <p:nvPr/>
        </p:nvSpPr>
        <p:spPr>
          <a:xfrm>
            <a:off x="6175349" y="4430400"/>
            <a:ext cx="5780102" cy="53046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 – ETH Iodine Research and Training Unit </a:t>
            </a:r>
          </a:p>
          <a:p>
            <a:pPr>
              <a:lnSpc>
                <a:spcPct val="70000"/>
              </a:lnSpc>
            </a:pPr>
            <a:endParaRPr lang="en-US" sz="5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70000"/>
              </a:lnSpc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Institute of Nutrition –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collaboration with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Swiss Federal Institute of Technology (ETH)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Switzerland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6640A87-C275-485B-9054-E40545667625}"/>
              </a:ext>
            </a:extLst>
          </p:cNvPr>
          <p:cNvSpPr/>
          <p:nvPr/>
        </p:nvSpPr>
        <p:spPr>
          <a:xfrm>
            <a:off x="6193341" y="5040707"/>
            <a:ext cx="5021701" cy="4173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 – JHU NCD Research Collaborative Center </a:t>
            </a:r>
          </a:p>
          <a:p>
            <a:pPr>
              <a:lnSpc>
                <a:spcPct val="70000"/>
              </a:lnSpc>
            </a:pPr>
            <a:endParaRPr lang="en-US" sz="5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70000"/>
              </a:lnSpc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Faculty of Nursing –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NS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collaboration with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John Hopkins University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USA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BA4842A-39DB-4FBC-8C31-EC3C702C10A8}"/>
              </a:ext>
            </a:extLst>
          </p:cNvPr>
          <p:cNvSpPr/>
          <p:nvPr/>
        </p:nvSpPr>
        <p:spPr>
          <a:xfrm>
            <a:off x="6193341" y="5615338"/>
            <a:ext cx="5430714" cy="53046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Mahidol Migration Center (MMC) </a:t>
            </a:r>
          </a:p>
          <a:p>
            <a:pPr>
              <a:lnSpc>
                <a:spcPct val="70000"/>
              </a:lnSpc>
            </a:pPr>
            <a:endParaRPr lang="en-US" sz="5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70000"/>
              </a:lnSpc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Institute for Population and Social Research –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IPSR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collaboration with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various universities and organizations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C9A2FA9-9CA5-45C3-96FC-0C29A1350735}"/>
              </a:ext>
            </a:extLst>
          </p:cNvPr>
          <p:cNvSpPr/>
          <p:nvPr/>
        </p:nvSpPr>
        <p:spPr>
          <a:xfrm flipH="1">
            <a:off x="6063003" y="2003345"/>
            <a:ext cx="77506" cy="383466"/>
          </a:xfrm>
          <a:prstGeom prst="rect">
            <a:avLst/>
          </a:prstGeom>
          <a:solidFill>
            <a:srgbClr val="FF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rgbClr val="FFC726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FA4CBA2-D511-4A1D-B907-E96DC2D1A472}"/>
              </a:ext>
            </a:extLst>
          </p:cNvPr>
          <p:cNvSpPr/>
          <p:nvPr/>
        </p:nvSpPr>
        <p:spPr>
          <a:xfrm flipH="1">
            <a:off x="6070358" y="2625081"/>
            <a:ext cx="77506" cy="383466"/>
          </a:xfrm>
          <a:prstGeom prst="rect">
            <a:avLst/>
          </a:prstGeom>
          <a:solidFill>
            <a:srgbClr val="FF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rgbClr val="FFC726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91D6159-2622-447F-B240-D45D266556BA}"/>
              </a:ext>
            </a:extLst>
          </p:cNvPr>
          <p:cNvSpPr/>
          <p:nvPr/>
        </p:nvSpPr>
        <p:spPr>
          <a:xfrm flipH="1">
            <a:off x="6072110" y="3258356"/>
            <a:ext cx="77506" cy="383466"/>
          </a:xfrm>
          <a:prstGeom prst="rect">
            <a:avLst/>
          </a:prstGeom>
          <a:solidFill>
            <a:srgbClr val="FF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FFC726"/>
                </a:solidFill>
              </a:rPr>
              <a:t>1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B1A7B12-1221-4F8C-BB68-84726C0D4164}"/>
              </a:ext>
            </a:extLst>
          </p:cNvPr>
          <p:cNvSpPr/>
          <p:nvPr/>
        </p:nvSpPr>
        <p:spPr>
          <a:xfrm flipH="1">
            <a:off x="6072110" y="3881478"/>
            <a:ext cx="77506" cy="383466"/>
          </a:xfrm>
          <a:prstGeom prst="rect">
            <a:avLst/>
          </a:prstGeom>
          <a:solidFill>
            <a:srgbClr val="FF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rgbClr val="FFC726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8BDF603-26E4-41B3-A1FF-3A1300B7CAE9}"/>
              </a:ext>
            </a:extLst>
          </p:cNvPr>
          <p:cNvSpPr/>
          <p:nvPr/>
        </p:nvSpPr>
        <p:spPr>
          <a:xfrm flipH="1">
            <a:off x="6071416" y="4472010"/>
            <a:ext cx="77506" cy="383466"/>
          </a:xfrm>
          <a:prstGeom prst="rect">
            <a:avLst/>
          </a:prstGeom>
          <a:solidFill>
            <a:srgbClr val="FF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rgbClr val="FFC726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52726C6-4AD3-4CAA-81C2-8AA4900C887E}"/>
              </a:ext>
            </a:extLst>
          </p:cNvPr>
          <p:cNvSpPr/>
          <p:nvPr/>
        </p:nvSpPr>
        <p:spPr>
          <a:xfrm flipH="1">
            <a:off x="6063003" y="5076109"/>
            <a:ext cx="77506" cy="383466"/>
          </a:xfrm>
          <a:prstGeom prst="rect">
            <a:avLst/>
          </a:prstGeom>
          <a:solidFill>
            <a:srgbClr val="FF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rgbClr val="FFC726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C1370AA-0E0B-43CD-8A48-14C0299AFAEB}"/>
              </a:ext>
            </a:extLst>
          </p:cNvPr>
          <p:cNvSpPr/>
          <p:nvPr/>
        </p:nvSpPr>
        <p:spPr>
          <a:xfrm flipH="1">
            <a:off x="6070358" y="5660080"/>
            <a:ext cx="77506" cy="383466"/>
          </a:xfrm>
          <a:prstGeom prst="rect">
            <a:avLst/>
          </a:prstGeom>
          <a:solidFill>
            <a:srgbClr val="FF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rgbClr val="FFC726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860B001-A70E-4A0C-A711-46214556FB4F}"/>
              </a:ext>
            </a:extLst>
          </p:cNvPr>
          <p:cNvSpPr/>
          <p:nvPr/>
        </p:nvSpPr>
        <p:spPr>
          <a:xfrm flipH="1">
            <a:off x="243923" y="5610440"/>
            <a:ext cx="77506" cy="383466"/>
          </a:xfrm>
          <a:prstGeom prst="rect">
            <a:avLst/>
          </a:prstGeom>
          <a:solidFill>
            <a:srgbClr val="FF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rgbClr val="FFC726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A0D81D7-0C7B-40E0-917A-FF9F599832AE}"/>
              </a:ext>
            </a:extLst>
          </p:cNvPr>
          <p:cNvSpPr/>
          <p:nvPr/>
        </p:nvSpPr>
        <p:spPr>
          <a:xfrm flipH="1">
            <a:off x="265124" y="1348762"/>
            <a:ext cx="77506" cy="383466"/>
          </a:xfrm>
          <a:prstGeom prst="rect">
            <a:avLst/>
          </a:prstGeom>
          <a:solidFill>
            <a:srgbClr val="FF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rgbClr val="FFC726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70ADA94-A450-429C-813E-2C04C08517AC}"/>
              </a:ext>
            </a:extLst>
          </p:cNvPr>
          <p:cNvSpPr/>
          <p:nvPr/>
        </p:nvSpPr>
        <p:spPr>
          <a:xfrm flipH="1">
            <a:off x="266203" y="1949218"/>
            <a:ext cx="77506" cy="383466"/>
          </a:xfrm>
          <a:prstGeom prst="rect">
            <a:avLst/>
          </a:prstGeom>
          <a:solidFill>
            <a:srgbClr val="FF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rgbClr val="FFC726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4B53A6DB-ED77-48C5-9D86-BBDF69245FB4}"/>
              </a:ext>
            </a:extLst>
          </p:cNvPr>
          <p:cNvSpPr/>
          <p:nvPr/>
        </p:nvSpPr>
        <p:spPr>
          <a:xfrm flipH="1">
            <a:off x="259858" y="2533417"/>
            <a:ext cx="77506" cy="383466"/>
          </a:xfrm>
          <a:prstGeom prst="rect">
            <a:avLst/>
          </a:prstGeom>
          <a:solidFill>
            <a:srgbClr val="FF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rgbClr val="FFC726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E5B452C-E280-4583-A568-15368C8FD02F}"/>
              </a:ext>
            </a:extLst>
          </p:cNvPr>
          <p:cNvSpPr/>
          <p:nvPr/>
        </p:nvSpPr>
        <p:spPr>
          <a:xfrm flipH="1">
            <a:off x="259858" y="3076523"/>
            <a:ext cx="77506" cy="383466"/>
          </a:xfrm>
          <a:prstGeom prst="rect">
            <a:avLst/>
          </a:prstGeom>
          <a:solidFill>
            <a:srgbClr val="FF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rgbClr val="FFC726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C128896-227A-442B-AFC6-5265657710F2}"/>
              </a:ext>
            </a:extLst>
          </p:cNvPr>
          <p:cNvSpPr/>
          <p:nvPr/>
        </p:nvSpPr>
        <p:spPr>
          <a:xfrm flipH="1">
            <a:off x="239562" y="3717082"/>
            <a:ext cx="77506" cy="383466"/>
          </a:xfrm>
          <a:prstGeom prst="rect">
            <a:avLst/>
          </a:prstGeom>
          <a:solidFill>
            <a:srgbClr val="FF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rgbClr val="FFC726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9C2D9B3-8B53-473E-994E-9E59809BC16D}"/>
              </a:ext>
            </a:extLst>
          </p:cNvPr>
          <p:cNvSpPr/>
          <p:nvPr/>
        </p:nvSpPr>
        <p:spPr>
          <a:xfrm flipH="1">
            <a:off x="237551" y="4270520"/>
            <a:ext cx="77506" cy="383466"/>
          </a:xfrm>
          <a:prstGeom prst="rect">
            <a:avLst/>
          </a:prstGeom>
          <a:solidFill>
            <a:srgbClr val="FF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rgbClr val="FFC726"/>
              </a:solidFill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F1DE2672-D8E2-4C10-BEF5-DB55392840DA}"/>
              </a:ext>
            </a:extLst>
          </p:cNvPr>
          <p:cNvSpPr/>
          <p:nvPr/>
        </p:nvSpPr>
        <p:spPr>
          <a:xfrm flipH="1">
            <a:off x="236549" y="6235347"/>
            <a:ext cx="77506" cy="383466"/>
          </a:xfrm>
          <a:prstGeom prst="rect">
            <a:avLst/>
          </a:prstGeom>
          <a:solidFill>
            <a:srgbClr val="FF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rgbClr val="FFC726"/>
              </a:solidFill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EE408A80-A2AD-46B2-ADBB-C8E262D8FEBD}"/>
              </a:ext>
            </a:extLst>
          </p:cNvPr>
          <p:cNvSpPr/>
          <p:nvPr/>
        </p:nvSpPr>
        <p:spPr>
          <a:xfrm flipH="1">
            <a:off x="247691" y="4984190"/>
            <a:ext cx="77506" cy="383466"/>
          </a:xfrm>
          <a:prstGeom prst="rect">
            <a:avLst/>
          </a:prstGeom>
          <a:solidFill>
            <a:srgbClr val="FF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rgbClr val="FFC726"/>
              </a:solidFill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040224E1-27B2-4E15-A830-1DF125293FA1}"/>
              </a:ext>
            </a:extLst>
          </p:cNvPr>
          <p:cNvSpPr/>
          <p:nvPr/>
        </p:nvSpPr>
        <p:spPr>
          <a:xfrm flipH="1">
            <a:off x="6070457" y="1303926"/>
            <a:ext cx="60978" cy="505255"/>
          </a:xfrm>
          <a:prstGeom prst="rect">
            <a:avLst/>
          </a:prstGeom>
          <a:solidFill>
            <a:srgbClr val="FF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rgbClr val="FFC726"/>
              </a:solidFill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6CEF077F-7A67-4FD7-9B7D-9BA2D6055CB1}"/>
              </a:ext>
            </a:extLst>
          </p:cNvPr>
          <p:cNvSpPr/>
          <p:nvPr/>
        </p:nvSpPr>
        <p:spPr>
          <a:xfrm>
            <a:off x="6195921" y="6250590"/>
            <a:ext cx="5381897" cy="46634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1400" b="1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Harvard University and Mahidol University Research and Training Unit</a:t>
            </a:r>
          </a:p>
          <a:p>
            <a:pPr>
              <a:lnSpc>
                <a:spcPct val="85000"/>
              </a:lnSpc>
            </a:pPr>
            <a:endParaRPr lang="en-US" sz="200" b="1" dirty="0">
              <a:solidFill>
                <a:srgbClr val="0035AD"/>
              </a:solidFill>
              <a:ea typeface="Calibri" panose="020F0502020204030204" pitchFamily="34" charset="0"/>
              <a:cs typeface="DB Helvethaica X 55 Regular" panose="02000506090000020004" pitchFamily="2" charset="-34"/>
            </a:endParaRPr>
          </a:p>
          <a:p>
            <a:pPr>
              <a:lnSpc>
                <a:spcPct val="85000"/>
              </a:lnSpc>
            </a:pPr>
            <a:endParaRPr lang="en-US" sz="200" b="1" dirty="0">
              <a:ea typeface="Calibri" panose="020F0502020204030204" pitchFamily="34" charset="0"/>
              <a:cs typeface="DB Helvethaica X 55 Regular" panose="02000506090000020004" pitchFamily="2" charset="-34"/>
            </a:endParaRPr>
          </a:p>
          <a:p>
            <a:pPr>
              <a:lnSpc>
                <a:spcPct val="85000"/>
              </a:lnSpc>
            </a:pPr>
            <a:r>
              <a:rPr lang="en-US" sz="10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Institute of Nutrition - </a:t>
            </a:r>
            <a:r>
              <a:rPr lang="en-US" sz="1050" b="1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NU</a:t>
            </a:r>
            <a:r>
              <a:rPr lang="en-US" sz="10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in collaboration with </a:t>
            </a:r>
            <a:r>
              <a:rPr lang="en-US" sz="1050" b="1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Harvard University</a:t>
            </a:r>
            <a:r>
              <a:rPr lang="en-US" sz="10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, USA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A37C43E-89D4-479C-B95E-A0DDF928B663}"/>
              </a:ext>
            </a:extLst>
          </p:cNvPr>
          <p:cNvSpPr/>
          <p:nvPr/>
        </p:nvSpPr>
        <p:spPr>
          <a:xfrm flipH="1">
            <a:off x="6073148" y="6279069"/>
            <a:ext cx="77506" cy="383466"/>
          </a:xfrm>
          <a:prstGeom prst="rect">
            <a:avLst/>
          </a:prstGeom>
          <a:solidFill>
            <a:srgbClr val="FF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rgbClr val="FFC726"/>
              </a:solidFill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002AFB8B-ACB1-4093-8756-8F065E1C4ECB}"/>
              </a:ext>
            </a:extLst>
          </p:cNvPr>
          <p:cNvSpPr/>
          <p:nvPr/>
        </p:nvSpPr>
        <p:spPr>
          <a:xfrm>
            <a:off x="6437890" y="278930"/>
            <a:ext cx="5112970" cy="80009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1400" b="1" dirty="0">
                <a:solidFill>
                  <a:srgbClr val="002D92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Research and Training Joint Unit on Carbon Neutrality Campus</a:t>
            </a:r>
          </a:p>
          <a:p>
            <a:pPr>
              <a:lnSpc>
                <a:spcPct val="85000"/>
              </a:lnSpc>
            </a:pPr>
            <a:endParaRPr lang="en-US" sz="200" b="1" dirty="0">
              <a:solidFill>
                <a:srgbClr val="002D92"/>
              </a:solidFill>
              <a:ea typeface="Calibri" panose="020F0502020204030204" pitchFamily="34" charset="0"/>
              <a:cs typeface="DB Helvethaica X 55 Regular" panose="02000506090000020004" pitchFamily="2" charset="-34"/>
            </a:endParaRPr>
          </a:p>
          <a:p>
            <a:pPr>
              <a:lnSpc>
                <a:spcPct val="85000"/>
              </a:lnSpc>
            </a:pPr>
            <a:endParaRPr lang="en-US" sz="200" b="1" dirty="0">
              <a:solidFill>
                <a:srgbClr val="002D92"/>
              </a:solidFill>
              <a:ea typeface="Calibri" panose="020F0502020204030204" pitchFamily="34" charset="0"/>
              <a:cs typeface="DB Helvethaica X 55 Regular" panose="02000506090000020004" pitchFamily="2" charset="-34"/>
            </a:endParaRPr>
          </a:p>
          <a:p>
            <a:pPr>
              <a:lnSpc>
                <a:spcPct val="85000"/>
              </a:lnSpc>
            </a:pPr>
            <a:r>
              <a:rPr lang="en-US" sz="1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Faculty of Environment and Resource Studies – </a:t>
            </a:r>
            <a:r>
              <a:rPr lang="en-US" sz="1150" b="1" dirty="0">
                <a:latin typeface="Calibri" panose="020F0502020204030204" pitchFamily="34" charset="0"/>
                <a:ea typeface="Calibri" panose="020F0502020204030204" pitchFamily="34" charset="0"/>
                <a:cs typeface="DB Helvethaica X 55 Regular" panose="02000506090000020004" pitchFamily="2" charset="-34"/>
              </a:rPr>
              <a:t>EN</a:t>
            </a:r>
            <a:r>
              <a:rPr lang="en-US" sz="11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in collaboration with </a:t>
            </a:r>
          </a:p>
          <a:p>
            <a:pPr>
              <a:lnSpc>
                <a:spcPct val="85000"/>
              </a:lnSpc>
            </a:pPr>
            <a:r>
              <a:rPr lang="en-US" sz="1150" b="1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Shanghai Jiao Tong University</a:t>
            </a:r>
            <a:r>
              <a:rPr lang="en-US" sz="11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China</a:t>
            </a:r>
            <a:r>
              <a:rPr lang="en-US" sz="11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and The Economic and Social Commission for Asia and the Pacific </a:t>
            </a:r>
            <a:r>
              <a:rPr lang="en-US" sz="1150" b="1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(ESCAP) 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A3E8B63A-59E5-4885-A928-78D6C9F6585A}"/>
              </a:ext>
            </a:extLst>
          </p:cNvPr>
          <p:cNvSpPr/>
          <p:nvPr/>
        </p:nvSpPr>
        <p:spPr>
          <a:xfrm flipH="1">
            <a:off x="6240544" y="427855"/>
            <a:ext cx="60978" cy="505255"/>
          </a:xfrm>
          <a:prstGeom prst="rect">
            <a:avLst/>
          </a:prstGeom>
          <a:solidFill>
            <a:srgbClr val="FF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rgbClr val="FFC7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265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D69E094-42FC-43EB-92DD-9E21FB36A19C}"/>
              </a:ext>
            </a:extLst>
          </p:cNvPr>
          <p:cNvSpPr/>
          <p:nvPr/>
        </p:nvSpPr>
        <p:spPr>
          <a:xfrm>
            <a:off x="7979992" y="813208"/>
            <a:ext cx="1717141" cy="33855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9EFDA5E-446B-490B-8811-4A0F0910C540}"/>
              </a:ext>
            </a:extLst>
          </p:cNvPr>
          <p:cNvSpPr/>
          <p:nvPr/>
        </p:nvSpPr>
        <p:spPr>
          <a:xfrm>
            <a:off x="4003881" y="3351566"/>
            <a:ext cx="3726624" cy="8561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4ACDDD2B-9B2A-4949-8095-9815CA6EB4F1}"/>
              </a:ext>
            </a:extLst>
          </p:cNvPr>
          <p:cNvSpPr/>
          <p:nvPr/>
        </p:nvSpPr>
        <p:spPr>
          <a:xfrm>
            <a:off x="4009812" y="815940"/>
            <a:ext cx="3720694" cy="5344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002D92"/>
                </a:solidFill>
              </a:rPr>
              <a:t> </a:t>
            </a:r>
            <a:r>
              <a:rPr lang="en-US" sz="1500" b="1" i="0" dirty="0">
                <a:solidFill>
                  <a:srgbClr val="002D92"/>
                </a:solidFill>
                <a:effectLst/>
                <a:cs typeface="Noto Sans Thai" panose="020B0502040504020204" pitchFamily="34" charset="-34"/>
              </a:rPr>
              <a:t>Nomination and Application deadline</a:t>
            </a:r>
          </a:p>
          <a:p>
            <a:pPr algn="ctr"/>
            <a:r>
              <a:rPr lang="en-US" sz="1500" b="1" dirty="0">
                <a:solidFill>
                  <a:srgbClr val="002D92"/>
                </a:solidFill>
                <a:cs typeface="Noto Sans Thai" panose="020B0502040504020204" pitchFamily="34" charset="-34"/>
              </a:rPr>
              <a:t>Year 2023/2024</a:t>
            </a:r>
            <a:endParaRPr lang="en-US" sz="1500" b="1" i="0" dirty="0">
              <a:solidFill>
                <a:srgbClr val="002D92"/>
              </a:solidFill>
              <a:effectLst/>
              <a:cs typeface="Noto Sans Thai" panose="020B0502040504020204" pitchFamily="34" charset="-34"/>
            </a:endParaRPr>
          </a:p>
        </p:txBody>
      </p:sp>
      <p:sp>
        <p:nvSpPr>
          <p:cNvPr id="42" name="Rectangle: Top Corners Rounded 41">
            <a:extLst>
              <a:ext uri="{FF2B5EF4-FFF2-40B4-BE49-F238E27FC236}">
                <a16:creationId xmlns:a16="http://schemas.microsoft.com/office/drawing/2014/main" id="{63F36EFB-288C-492F-A9B3-27FB7DB4C568}"/>
              </a:ext>
            </a:extLst>
          </p:cNvPr>
          <p:cNvSpPr/>
          <p:nvPr/>
        </p:nvSpPr>
        <p:spPr>
          <a:xfrm flipV="1">
            <a:off x="2817702" y="-2120"/>
            <a:ext cx="6428059" cy="63325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8A50E3-4CE7-481A-BC5B-00954B716D22}"/>
              </a:ext>
            </a:extLst>
          </p:cNvPr>
          <p:cNvSpPr/>
          <p:nvPr/>
        </p:nvSpPr>
        <p:spPr>
          <a:xfrm>
            <a:off x="0" y="8881"/>
            <a:ext cx="12191999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200" b="1" dirty="0">
                <a:solidFill>
                  <a:schemeClr val="bg1"/>
                </a:solidFill>
                <a:ea typeface="Calibri" panose="020F0502020204030204" pitchFamily="34" charset="0"/>
                <a:cs typeface="DB Lim X Bold" panose="02000506060000020004" pitchFamily="2" charset="-34"/>
              </a:rPr>
              <a:t>Exchange Programs</a:t>
            </a:r>
            <a:endParaRPr lang="en-US" sz="3200" dirty="0">
              <a:solidFill>
                <a:schemeClr val="bg1"/>
              </a:solidFill>
              <a:ea typeface="Calibri" panose="020F0502020204030204" pitchFamily="34" charset="0"/>
              <a:cs typeface="DB Lim X Bold" panose="02000506060000020004" pitchFamily="2" charset="-34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C5BA5F7-7CD0-43E0-9105-47FC801285F5}"/>
              </a:ext>
            </a:extLst>
          </p:cNvPr>
          <p:cNvSpPr/>
          <p:nvPr/>
        </p:nvSpPr>
        <p:spPr>
          <a:xfrm>
            <a:off x="268003" y="824648"/>
            <a:ext cx="3532093" cy="400111"/>
          </a:xfrm>
          <a:prstGeom prst="rect">
            <a:avLst/>
          </a:prstGeom>
          <a:solidFill>
            <a:srgbClr val="002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en-US" sz="2000" b="1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89BFCAD-D797-4A1E-B9DC-576945C7C7BE}"/>
              </a:ext>
            </a:extLst>
          </p:cNvPr>
          <p:cNvSpPr txBox="1"/>
          <p:nvPr/>
        </p:nvSpPr>
        <p:spPr>
          <a:xfrm>
            <a:off x="451769" y="798324"/>
            <a:ext cx="26714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000" b="1" dirty="0">
                <a:solidFill>
                  <a:schemeClr val="bg1"/>
                </a:solidFill>
              </a:rPr>
              <a:t>Academic Calendar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EC30B68-14D9-4208-A041-9998B463BD60}"/>
              </a:ext>
            </a:extLst>
          </p:cNvPr>
          <p:cNvSpPr/>
          <p:nvPr/>
        </p:nvSpPr>
        <p:spPr>
          <a:xfrm>
            <a:off x="268003" y="1289284"/>
            <a:ext cx="3532093" cy="261965"/>
          </a:xfrm>
          <a:prstGeom prst="rect">
            <a:avLst/>
          </a:prstGeom>
          <a:solidFill>
            <a:srgbClr val="FF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D92"/>
                </a:solidFill>
              </a:rPr>
              <a:t> Semester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F05C61-1BAB-45CC-8D89-EA7F0162FC27}"/>
              </a:ext>
            </a:extLst>
          </p:cNvPr>
          <p:cNvSpPr/>
          <p:nvPr/>
        </p:nvSpPr>
        <p:spPr>
          <a:xfrm>
            <a:off x="268003" y="1613752"/>
            <a:ext cx="1704161" cy="7740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4A471E8-BBAE-42DD-BAF2-F22554442501}"/>
              </a:ext>
            </a:extLst>
          </p:cNvPr>
          <p:cNvSpPr/>
          <p:nvPr/>
        </p:nvSpPr>
        <p:spPr>
          <a:xfrm>
            <a:off x="2034851" y="1610996"/>
            <a:ext cx="1765246" cy="7767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AFA40EB-6794-47CF-BBCE-7DE0DB28786A}"/>
              </a:ext>
            </a:extLst>
          </p:cNvPr>
          <p:cNvSpPr/>
          <p:nvPr/>
        </p:nvSpPr>
        <p:spPr>
          <a:xfrm>
            <a:off x="257737" y="2452108"/>
            <a:ext cx="3542359" cy="531943"/>
          </a:xfrm>
          <a:prstGeom prst="rect">
            <a:avLst/>
          </a:prstGeom>
          <a:solidFill>
            <a:srgbClr val="FF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D92"/>
                </a:solidFill>
              </a:rPr>
              <a:t> Trimester</a:t>
            </a:r>
          </a:p>
          <a:p>
            <a:pPr algn="ctr"/>
            <a:r>
              <a:rPr lang="en-US" sz="1350" dirty="0">
                <a:solidFill>
                  <a:srgbClr val="002D92"/>
                </a:solidFill>
              </a:rPr>
              <a:t>Mahidol University International College - </a:t>
            </a:r>
            <a:r>
              <a:rPr lang="en-US" sz="1350" b="1" dirty="0">
                <a:solidFill>
                  <a:srgbClr val="002D92"/>
                </a:solidFill>
              </a:rPr>
              <a:t>MUIC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530E141-25F6-4CF5-A1BF-A35B09C634A4}"/>
              </a:ext>
            </a:extLst>
          </p:cNvPr>
          <p:cNvSpPr/>
          <p:nvPr/>
        </p:nvSpPr>
        <p:spPr>
          <a:xfrm>
            <a:off x="257738" y="3057997"/>
            <a:ext cx="1125931" cy="12599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262131A-7388-4687-8671-D02ED31AAAD4}"/>
              </a:ext>
            </a:extLst>
          </p:cNvPr>
          <p:cNvSpPr/>
          <p:nvPr/>
        </p:nvSpPr>
        <p:spPr>
          <a:xfrm>
            <a:off x="1468192" y="3057998"/>
            <a:ext cx="1125931" cy="12599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602DFE92-5524-4168-8153-04EEDD2564C7}"/>
              </a:ext>
            </a:extLst>
          </p:cNvPr>
          <p:cNvSpPr/>
          <p:nvPr/>
        </p:nvSpPr>
        <p:spPr>
          <a:xfrm>
            <a:off x="2676003" y="3057997"/>
            <a:ext cx="1124093" cy="12599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296EF31-BB4E-4B70-A5F8-BE94A85A873A}"/>
              </a:ext>
            </a:extLst>
          </p:cNvPr>
          <p:cNvSpPr/>
          <p:nvPr/>
        </p:nvSpPr>
        <p:spPr>
          <a:xfrm>
            <a:off x="2139707" y="2026434"/>
            <a:ext cx="648929" cy="280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6E4A6072-203A-44B2-B98E-1376D5B3C30B}"/>
              </a:ext>
            </a:extLst>
          </p:cNvPr>
          <p:cNvSpPr/>
          <p:nvPr/>
        </p:nvSpPr>
        <p:spPr>
          <a:xfrm>
            <a:off x="3066104" y="2026434"/>
            <a:ext cx="648929" cy="280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7B82A3A-760A-4DCC-903B-BFF8FA65A29F}"/>
              </a:ext>
            </a:extLst>
          </p:cNvPr>
          <p:cNvSpPr/>
          <p:nvPr/>
        </p:nvSpPr>
        <p:spPr>
          <a:xfrm>
            <a:off x="338063" y="2026434"/>
            <a:ext cx="648929" cy="280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4D5B30A9-B798-4060-9C76-7FC231049825}"/>
              </a:ext>
            </a:extLst>
          </p:cNvPr>
          <p:cNvSpPr/>
          <p:nvPr/>
        </p:nvSpPr>
        <p:spPr>
          <a:xfrm>
            <a:off x="1228058" y="2026434"/>
            <a:ext cx="648929" cy="280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355FEAE-3E3F-4A55-9D59-904DD987E803}"/>
              </a:ext>
            </a:extLst>
          </p:cNvPr>
          <p:cNvSpPr txBox="1"/>
          <p:nvPr/>
        </p:nvSpPr>
        <p:spPr>
          <a:xfrm>
            <a:off x="274278" y="1606461"/>
            <a:ext cx="1704160" cy="433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300" b="1" dirty="0">
                <a:solidFill>
                  <a:srgbClr val="002D92"/>
                </a:solidFill>
              </a:rPr>
              <a:t> 1</a:t>
            </a:r>
            <a:r>
              <a:rPr lang="en-US" sz="1300" b="1" baseline="30000" dirty="0">
                <a:solidFill>
                  <a:srgbClr val="002D92"/>
                </a:solidFill>
              </a:rPr>
              <a:t>st</a:t>
            </a:r>
            <a:r>
              <a:rPr lang="en-US" sz="1300" b="1" dirty="0">
                <a:solidFill>
                  <a:srgbClr val="002D92"/>
                </a:solidFill>
              </a:rPr>
              <a:t> Semester:</a:t>
            </a:r>
          </a:p>
          <a:p>
            <a:pPr algn="ctr">
              <a:lnSpc>
                <a:spcPct val="85000"/>
              </a:lnSpc>
            </a:pPr>
            <a:r>
              <a:rPr lang="en-US" sz="1250" dirty="0">
                <a:solidFill>
                  <a:srgbClr val="002D92"/>
                </a:solidFill>
              </a:rPr>
              <a:t>(Fall Semester)</a:t>
            </a:r>
            <a:endParaRPr lang="en-US" sz="1250" b="1" dirty="0">
              <a:solidFill>
                <a:srgbClr val="002D92"/>
              </a:solidFill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998A894-DCBB-4213-A16B-9D63DBAC35A2}"/>
              </a:ext>
            </a:extLst>
          </p:cNvPr>
          <p:cNvSpPr txBox="1"/>
          <p:nvPr/>
        </p:nvSpPr>
        <p:spPr>
          <a:xfrm>
            <a:off x="34836" y="3048124"/>
            <a:ext cx="15538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002D92"/>
                </a:solidFill>
              </a:rPr>
              <a:t> 1</a:t>
            </a:r>
            <a:r>
              <a:rPr lang="en-US" sz="1300" b="1" baseline="30000" dirty="0">
                <a:solidFill>
                  <a:srgbClr val="002D92"/>
                </a:solidFill>
              </a:rPr>
              <a:t>st</a:t>
            </a:r>
            <a:r>
              <a:rPr lang="en-US" sz="1300" b="1" dirty="0">
                <a:solidFill>
                  <a:srgbClr val="002D92"/>
                </a:solidFill>
              </a:rPr>
              <a:t> Semester: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8F84F83-E367-467F-8117-06EECDC8E659}"/>
              </a:ext>
            </a:extLst>
          </p:cNvPr>
          <p:cNvSpPr txBox="1"/>
          <p:nvPr/>
        </p:nvSpPr>
        <p:spPr>
          <a:xfrm>
            <a:off x="1199454" y="3048124"/>
            <a:ext cx="165892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002D92"/>
                </a:solidFill>
              </a:rPr>
              <a:t> 2</a:t>
            </a:r>
            <a:r>
              <a:rPr lang="en-US" sz="1300" b="1" baseline="30000" dirty="0">
                <a:solidFill>
                  <a:srgbClr val="002D92"/>
                </a:solidFill>
              </a:rPr>
              <a:t>nd</a:t>
            </a:r>
            <a:r>
              <a:rPr lang="en-US" sz="1300" b="1" dirty="0">
                <a:solidFill>
                  <a:srgbClr val="002D92"/>
                </a:solidFill>
              </a:rPr>
              <a:t> Semester: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5149912-630C-42FC-B630-D1026E710967}"/>
              </a:ext>
            </a:extLst>
          </p:cNvPr>
          <p:cNvSpPr txBox="1"/>
          <p:nvPr/>
        </p:nvSpPr>
        <p:spPr>
          <a:xfrm>
            <a:off x="2400202" y="3050623"/>
            <a:ext cx="165892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002D92"/>
                </a:solidFill>
              </a:rPr>
              <a:t> 3</a:t>
            </a:r>
            <a:r>
              <a:rPr lang="en-US" sz="1300" b="1" baseline="30000" dirty="0">
                <a:solidFill>
                  <a:srgbClr val="002D92"/>
                </a:solidFill>
              </a:rPr>
              <a:t>rd</a:t>
            </a:r>
            <a:r>
              <a:rPr lang="en-US" sz="1300" b="1" dirty="0">
                <a:solidFill>
                  <a:srgbClr val="002D92"/>
                </a:solidFill>
              </a:rPr>
              <a:t> Semester: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63606FB4-A589-4421-8DCA-359B46D994C0}"/>
              </a:ext>
            </a:extLst>
          </p:cNvPr>
          <p:cNvSpPr/>
          <p:nvPr/>
        </p:nvSpPr>
        <p:spPr>
          <a:xfrm>
            <a:off x="359220" y="3323042"/>
            <a:ext cx="919770" cy="336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23FE793-DB10-416B-AB47-BDC687DB9452}"/>
              </a:ext>
            </a:extLst>
          </p:cNvPr>
          <p:cNvSpPr/>
          <p:nvPr/>
        </p:nvSpPr>
        <p:spPr>
          <a:xfrm>
            <a:off x="359220" y="3904826"/>
            <a:ext cx="919770" cy="3363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9F739200-F6EA-49BE-B7BB-A200A1BCD40C}"/>
              </a:ext>
            </a:extLst>
          </p:cNvPr>
          <p:cNvSpPr/>
          <p:nvPr/>
        </p:nvSpPr>
        <p:spPr>
          <a:xfrm>
            <a:off x="1574966" y="3323042"/>
            <a:ext cx="919770" cy="336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E3D6A556-1A6C-42EB-B873-C5C5D0C1F6F1}"/>
              </a:ext>
            </a:extLst>
          </p:cNvPr>
          <p:cNvSpPr/>
          <p:nvPr/>
        </p:nvSpPr>
        <p:spPr>
          <a:xfrm>
            <a:off x="1569029" y="3904826"/>
            <a:ext cx="919770" cy="3363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4BE7E90C-D8CC-4111-BEDE-847D5BDBDF42}"/>
              </a:ext>
            </a:extLst>
          </p:cNvPr>
          <p:cNvSpPr/>
          <p:nvPr/>
        </p:nvSpPr>
        <p:spPr>
          <a:xfrm>
            <a:off x="2778841" y="3323042"/>
            <a:ext cx="919770" cy="336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37F211DC-8864-425D-8751-FD9A7335870A}"/>
              </a:ext>
            </a:extLst>
          </p:cNvPr>
          <p:cNvSpPr/>
          <p:nvPr/>
        </p:nvSpPr>
        <p:spPr>
          <a:xfrm>
            <a:off x="2778841" y="3904826"/>
            <a:ext cx="919770" cy="3363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Chevron 29">
            <a:extLst>
              <a:ext uri="{FF2B5EF4-FFF2-40B4-BE49-F238E27FC236}">
                <a16:creationId xmlns:a16="http://schemas.microsoft.com/office/drawing/2014/main" id="{638E595C-4F73-479F-A3D0-151BB50F93E2}"/>
              </a:ext>
            </a:extLst>
          </p:cNvPr>
          <p:cNvSpPr/>
          <p:nvPr/>
        </p:nvSpPr>
        <p:spPr>
          <a:xfrm>
            <a:off x="1004344" y="2086921"/>
            <a:ext cx="201591" cy="168597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9" name="Arrow: Chevron 118">
            <a:extLst>
              <a:ext uri="{FF2B5EF4-FFF2-40B4-BE49-F238E27FC236}">
                <a16:creationId xmlns:a16="http://schemas.microsoft.com/office/drawing/2014/main" id="{BF539AB1-9C0C-4E46-8769-DE6D86A6D909}"/>
              </a:ext>
            </a:extLst>
          </p:cNvPr>
          <p:cNvSpPr/>
          <p:nvPr/>
        </p:nvSpPr>
        <p:spPr>
          <a:xfrm>
            <a:off x="2819200" y="2076938"/>
            <a:ext cx="201591" cy="168597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0" name="Arrow: Chevron 119">
            <a:extLst>
              <a:ext uri="{FF2B5EF4-FFF2-40B4-BE49-F238E27FC236}">
                <a16:creationId xmlns:a16="http://schemas.microsoft.com/office/drawing/2014/main" id="{F42B9291-4C34-483E-A4CC-16A3DC8DF661}"/>
              </a:ext>
            </a:extLst>
          </p:cNvPr>
          <p:cNvSpPr/>
          <p:nvPr/>
        </p:nvSpPr>
        <p:spPr>
          <a:xfrm rot="5400000">
            <a:off x="710975" y="3700983"/>
            <a:ext cx="201591" cy="168597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1" name="Arrow: Chevron 120">
            <a:extLst>
              <a:ext uri="{FF2B5EF4-FFF2-40B4-BE49-F238E27FC236}">
                <a16:creationId xmlns:a16="http://schemas.microsoft.com/office/drawing/2014/main" id="{1F19BF63-CB00-47EE-AD0D-98D916A14F42}"/>
              </a:ext>
            </a:extLst>
          </p:cNvPr>
          <p:cNvSpPr/>
          <p:nvPr/>
        </p:nvSpPr>
        <p:spPr>
          <a:xfrm rot="5400000">
            <a:off x="1928119" y="3696147"/>
            <a:ext cx="201591" cy="168597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2" name="Arrow: Chevron 121">
            <a:extLst>
              <a:ext uri="{FF2B5EF4-FFF2-40B4-BE49-F238E27FC236}">
                <a16:creationId xmlns:a16="http://schemas.microsoft.com/office/drawing/2014/main" id="{85449620-7516-40A5-9D0E-16E3BAB3A108}"/>
              </a:ext>
            </a:extLst>
          </p:cNvPr>
          <p:cNvSpPr/>
          <p:nvPr/>
        </p:nvSpPr>
        <p:spPr>
          <a:xfrm rot="5400000">
            <a:off x="3137253" y="3697793"/>
            <a:ext cx="201591" cy="168597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F4F1B8-F350-4422-BE74-AD91520670BF}"/>
              </a:ext>
            </a:extLst>
          </p:cNvPr>
          <p:cNvSpPr txBox="1"/>
          <p:nvPr/>
        </p:nvSpPr>
        <p:spPr>
          <a:xfrm>
            <a:off x="392300" y="2019544"/>
            <a:ext cx="617348" cy="328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000" dirty="0"/>
              <a:t>Mid of</a:t>
            </a:r>
          </a:p>
          <a:p>
            <a:pPr>
              <a:lnSpc>
                <a:spcPct val="75000"/>
              </a:lnSpc>
            </a:pPr>
            <a:r>
              <a:rPr lang="en-US" sz="1000" dirty="0"/>
              <a:t>August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978F21B-FCE0-4EED-8896-0867F7798E78}"/>
              </a:ext>
            </a:extLst>
          </p:cNvPr>
          <p:cNvSpPr txBox="1"/>
          <p:nvPr/>
        </p:nvSpPr>
        <p:spPr>
          <a:xfrm>
            <a:off x="1199454" y="2007135"/>
            <a:ext cx="717921" cy="328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1000" dirty="0"/>
              <a:t>Mid of</a:t>
            </a:r>
          </a:p>
          <a:p>
            <a:pPr algn="ctr">
              <a:lnSpc>
                <a:spcPct val="75000"/>
              </a:lnSpc>
            </a:pPr>
            <a:r>
              <a:rPr lang="en-US" sz="1000" dirty="0"/>
              <a:t>December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244F70E-E7F6-41DE-B5C1-5C8899C9E006}"/>
              </a:ext>
            </a:extLst>
          </p:cNvPr>
          <p:cNvSpPr txBox="1"/>
          <p:nvPr/>
        </p:nvSpPr>
        <p:spPr>
          <a:xfrm>
            <a:off x="2161970" y="2010814"/>
            <a:ext cx="617348" cy="328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1000" dirty="0"/>
              <a:t>Mid of</a:t>
            </a:r>
          </a:p>
          <a:p>
            <a:pPr algn="ctr">
              <a:lnSpc>
                <a:spcPct val="75000"/>
              </a:lnSpc>
            </a:pPr>
            <a:r>
              <a:rPr lang="en-US" sz="1000" dirty="0"/>
              <a:t>January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64FC17B-A974-4B9A-BFAA-E91FA63076FC}"/>
              </a:ext>
            </a:extLst>
          </p:cNvPr>
          <p:cNvSpPr txBox="1"/>
          <p:nvPr/>
        </p:nvSpPr>
        <p:spPr>
          <a:xfrm>
            <a:off x="3097684" y="2012985"/>
            <a:ext cx="617348" cy="328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1000" dirty="0"/>
              <a:t>End of</a:t>
            </a:r>
          </a:p>
          <a:p>
            <a:pPr algn="ctr">
              <a:lnSpc>
                <a:spcPct val="75000"/>
              </a:lnSpc>
            </a:pPr>
            <a:r>
              <a:rPr lang="en-US" sz="1000" dirty="0"/>
              <a:t>May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1A18563-9148-4E93-B88C-FF6BADBCDF34}"/>
              </a:ext>
            </a:extLst>
          </p:cNvPr>
          <p:cNvSpPr txBox="1"/>
          <p:nvPr/>
        </p:nvSpPr>
        <p:spPr>
          <a:xfrm>
            <a:off x="399099" y="3307734"/>
            <a:ext cx="849621" cy="35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000" dirty="0"/>
              <a:t>Beginning of September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A3B2AE4-7382-41CD-8DFA-F5628C1F3F93}"/>
              </a:ext>
            </a:extLst>
          </p:cNvPr>
          <p:cNvSpPr txBox="1"/>
          <p:nvPr/>
        </p:nvSpPr>
        <p:spPr>
          <a:xfrm>
            <a:off x="387918" y="3902645"/>
            <a:ext cx="849621" cy="35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000" dirty="0"/>
              <a:t>Beginning of December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3EBEBE4E-47D6-468F-B9A7-817081920CA3}"/>
              </a:ext>
            </a:extLst>
          </p:cNvPr>
          <p:cNvSpPr/>
          <p:nvPr/>
        </p:nvSpPr>
        <p:spPr>
          <a:xfrm>
            <a:off x="256139" y="4422510"/>
            <a:ext cx="3543957" cy="22498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FC41FD5-7F5D-4C1C-9834-3DE9AF2070C6}"/>
              </a:ext>
            </a:extLst>
          </p:cNvPr>
          <p:cNvSpPr txBox="1"/>
          <p:nvPr/>
        </p:nvSpPr>
        <p:spPr>
          <a:xfrm>
            <a:off x="350511" y="4528963"/>
            <a:ext cx="333939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00" b="1" dirty="0">
                <a:solidFill>
                  <a:srgbClr val="002D92"/>
                </a:solidFill>
              </a:rPr>
              <a:t>Inbound Exchange Programs</a:t>
            </a: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60B6259E-6C47-4A23-90B2-EBE65D93AF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" t="41720" r="68582" b="26483"/>
          <a:stretch/>
        </p:blipFill>
        <p:spPr>
          <a:xfrm>
            <a:off x="333661" y="4974285"/>
            <a:ext cx="990765" cy="996833"/>
          </a:xfrm>
          <a:prstGeom prst="rect">
            <a:avLst/>
          </a:prstGeom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20BF9B09-3956-4621-B3A8-AF15AF05324D}"/>
              </a:ext>
            </a:extLst>
          </p:cNvPr>
          <p:cNvSpPr/>
          <p:nvPr/>
        </p:nvSpPr>
        <p:spPr>
          <a:xfrm>
            <a:off x="333137" y="6051431"/>
            <a:ext cx="3379091" cy="531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50" b="1" dirty="0">
                <a:solidFill>
                  <a:schemeClr val="tx1"/>
                </a:solidFill>
              </a:rPr>
              <a:t>Website URL:</a:t>
            </a:r>
          </a:p>
          <a:p>
            <a:r>
              <a:rPr lang="en-US" sz="1200" dirty="0">
                <a:solidFill>
                  <a:schemeClr val="tx1"/>
                </a:solidFill>
                <a:hlinkClick r:id="rId4"/>
              </a:rPr>
              <a:t>https://callforexchange.mahidol.ac.th/inbound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310DED-8236-4556-BB64-1F066FC842BB}"/>
              </a:ext>
            </a:extLst>
          </p:cNvPr>
          <p:cNvSpPr txBox="1"/>
          <p:nvPr/>
        </p:nvSpPr>
        <p:spPr>
          <a:xfrm>
            <a:off x="1509855" y="4943249"/>
            <a:ext cx="2181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</a:rPr>
              <a:t>100+</a:t>
            </a:r>
            <a:r>
              <a:rPr lang="en-US" sz="1400" dirty="0"/>
              <a:t> </a:t>
            </a:r>
            <a:r>
              <a:rPr lang="en-US" sz="1400" b="1" dirty="0"/>
              <a:t>international courses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005AA0-1342-4D72-9D60-C4C4A0DB7AB7}"/>
              </a:ext>
            </a:extLst>
          </p:cNvPr>
          <p:cNvSpPr txBox="1"/>
          <p:nvPr/>
        </p:nvSpPr>
        <p:spPr>
          <a:xfrm>
            <a:off x="1515647" y="5267026"/>
            <a:ext cx="20794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Varied academic levels:</a:t>
            </a:r>
          </a:p>
          <a:p>
            <a:r>
              <a:rPr lang="en-US" sz="1400" dirty="0"/>
              <a:t>Diploma, Bachelor, </a:t>
            </a:r>
          </a:p>
          <a:p>
            <a:r>
              <a:rPr lang="en-US" sz="1400" dirty="0"/>
              <a:t>Master’s, Ph.D. and short-</a:t>
            </a:r>
          </a:p>
          <a:p>
            <a:r>
              <a:rPr lang="en-US" sz="1400" dirty="0"/>
              <a:t>Course training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073C948-9EEF-4D84-B652-E0EC3D56D5C9}"/>
              </a:ext>
            </a:extLst>
          </p:cNvPr>
          <p:cNvSpPr/>
          <p:nvPr/>
        </p:nvSpPr>
        <p:spPr>
          <a:xfrm>
            <a:off x="1410965" y="5055137"/>
            <a:ext cx="84523" cy="8303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1A623912-CBC6-476E-865B-973D6F92944E}"/>
              </a:ext>
            </a:extLst>
          </p:cNvPr>
          <p:cNvSpPr/>
          <p:nvPr/>
        </p:nvSpPr>
        <p:spPr>
          <a:xfrm>
            <a:off x="1405989" y="5376407"/>
            <a:ext cx="84523" cy="8303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0B742C93-03A9-4953-9845-703801855412}"/>
              </a:ext>
            </a:extLst>
          </p:cNvPr>
          <p:cNvSpPr txBox="1"/>
          <p:nvPr/>
        </p:nvSpPr>
        <p:spPr>
          <a:xfrm>
            <a:off x="1624264" y="3311635"/>
            <a:ext cx="849621" cy="35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000" dirty="0"/>
              <a:t>Beginning of January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91847436-F081-440B-B190-DB2498B11DBD}"/>
              </a:ext>
            </a:extLst>
          </p:cNvPr>
          <p:cNvSpPr txBox="1"/>
          <p:nvPr/>
        </p:nvSpPr>
        <p:spPr>
          <a:xfrm>
            <a:off x="1597871" y="3893073"/>
            <a:ext cx="849621" cy="35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000" dirty="0"/>
              <a:t>Beginning of April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A0C16B1B-A6DA-4F41-B047-389ADDC5192D}"/>
              </a:ext>
            </a:extLst>
          </p:cNvPr>
          <p:cNvSpPr txBox="1"/>
          <p:nvPr/>
        </p:nvSpPr>
        <p:spPr>
          <a:xfrm>
            <a:off x="2805703" y="3375679"/>
            <a:ext cx="849621" cy="224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000" dirty="0"/>
              <a:t>End of April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0725F56-8BCF-4A00-8508-41BE7DC7C98B}"/>
              </a:ext>
            </a:extLst>
          </p:cNvPr>
          <p:cNvSpPr txBox="1"/>
          <p:nvPr/>
        </p:nvSpPr>
        <p:spPr>
          <a:xfrm>
            <a:off x="2796172" y="3967668"/>
            <a:ext cx="849621" cy="224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000" dirty="0"/>
              <a:t>End of July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355634C-FAE8-4CAB-8E22-CA49A6A349BD}"/>
              </a:ext>
            </a:extLst>
          </p:cNvPr>
          <p:cNvSpPr/>
          <p:nvPr/>
        </p:nvSpPr>
        <p:spPr>
          <a:xfrm>
            <a:off x="4009813" y="1478123"/>
            <a:ext cx="3726624" cy="10048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75E650CE-19DC-4D8B-8528-6CE0617EC7E7}"/>
              </a:ext>
            </a:extLst>
          </p:cNvPr>
          <p:cNvSpPr txBox="1"/>
          <p:nvPr/>
        </p:nvSpPr>
        <p:spPr>
          <a:xfrm>
            <a:off x="2057046" y="1618004"/>
            <a:ext cx="1743049" cy="433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300" b="1" dirty="0">
                <a:solidFill>
                  <a:srgbClr val="002D92"/>
                </a:solidFill>
              </a:rPr>
              <a:t> 2</a:t>
            </a:r>
            <a:r>
              <a:rPr lang="en-US" sz="1300" b="1" baseline="30000" dirty="0">
                <a:solidFill>
                  <a:srgbClr val="002D92"/>
                </a:solidFill>
              </a:rPr>
              <a:t>nd</a:t>
            </a:r>
            <a:r>
              <a:rPr lang="en-US" sz="1300" b="1" dirty="0">
                <a:solidFill>
                  <a:srgbClr val="002D92"/>
                </a:solidFill>
              </a:rPr>
              <a:t> Semester:</a:t>
            </a:r>
          </a:p>
          <a:p>
            <a:pPr algn="ctr">
              <a:lnSpc>
                <a:spcPct val="85000"/>
              </a:lnSpc>
            </a:pPr>
            <a:r>
              <a:rPr lang="en-US" sz="1250" dirty="0">
                <a:solidFill>
                  <a:srgbClr val="002D92"/>
                </a:solidFill>
              </a:rPr>
              <a:t>(Spring Semester)</a:t>
            </a:r>
            <a:endParaRPr lang="en-US" sz="1250" b="1" dirty="0">
              <a:solidFill>
                <a:srgbClr val="002D92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181B124-B917-41B1-BF9F-A3B39D113713}"/>
              </a:ext>
            </a:extLst>
          </p:cNvPr>
          <p:cNvSpPr txBox="1"/>
          <p:nvPr/>
        </p:nvSpPr>
        <p:spPr>
          <a:xfrm>
            <a:off x="3989960" y="2583629"/>
            <a:ext cx="375511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effectLst/>
              </a:rPr>
              <a:t>*Noted</a:t>
            </a:r>
            <a:r>
              <a:rPr lang="en-US" sz="1300" b="0" i="0" dirty="0">
                <a:effectLst/>
              </a:rPr>
              <a:t> - Please apply through the MUIR Officer responsible for each region or the IR Officer for each faculty/college.</a:t>
            </a:r>
            <a:endParaRPr lang="en-US" sz="13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DCCA889-8CB7-4166-BFE5-B66BE0463BED}"/>
              </a:ext>
            </a:extLst>
          </p:cNvPr>
          <p:cNvSpPr txBox="1"/>
          <p:nvPr/>
        </p:nvSpPr>
        <p:spPr>
          <a:xfrm>
            <a:off x="3177085" y="3385808"/>
            <a:ext cx="4909333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1" algn="ctr"/>
            <a:r>
              <a:rPr lang="en-US" sz="1500" b="1" i="0" dirty="0">
                <a:solidFill>
                  <a:srgbClr val="002D92"/>
                </a:solidFill>
                <a:effectLst/>
                <a:cs typeface="Noto Sans Thai" panose="020B0502040504020204" pitchFamily="34" charset="-34"/>
              </a:rPr>
              <a:t>Nomination and Application deadline </a:t>
            </a:r>
          </a:p>
          <a:p>
            <a:pPr lvl="1" algn="ctr"/>
            <a:r>
              <a:rPr lang="en-US" sz="1500" b="1" i="0" dirty="0">
                <a:solidFill>
                  <a:srgbClr val="002D92"/>
                </a:solidFill>
                <a:effectLst/>
                <a:cs typeface="Noto Sans Thai" panose="020B0502040504020204" pitchFamily="34" charset="-34"/>
              </a:rPr>
              <a:t>Year 2023/2024 </a:t>
            </a:r>
          </a:p>
          <a:p>
            <a:pPr lvl="1" algn="ctr"/>
            <a:endParaRPr lang="en-US" sz="300" b="1" i="0" dirty="0">
              <a:solidFill>
                <a:srgbClr val="002D92"/>
              </a:solidFill>
              <a:effectLst/>
              <a:cs typeface="Noto Sans Thai" panose="020B0502040504020204" pitchFamily="34" charset="-34"/>
            </a:endParaRPr>
          </a:p>
          <a:p>
            <a:pPr lvl="1" algn="ctr"/>
            <a:r>
              <a:rPr lang="en-US" sz="1200" dirty="0">
                <a:solidFill>
                  <a:srgbClr val="002D92"/>
                </a:solidFill>
                <a:cs typeface="Noto Sans Thai" panose="020B0502040504020204" pitchFamily="34" charset="-34"/>
              </a:rPr>
              <a:t>(*Only Mahidol University International College - </a:t>
            </a:r>
            <a:r>
              <a:rPr lang="en-US" sz="1200" b="1" dirty="0">
                <a:solidFill>
                  <a:srgbClr val="002D92"/>
                </a:solidFill>
                <a:cs typeface="Noto Sans Thai" panose="020B0502040504020204" pitchFamily="34" charset="-34"/>
              </a:rPr>
              <a:t>MUIC</a:t>
            </a:r>
            <a:r>
              <a:rPr lang="en-US" sz="1200" dirty="0">
                <a:solidFill>
                  <a:srgbClr val="002D92"/>
                </a:solidFill>
                <a:cs typeface="Noto Sans Thai" panose="020B0502040504020204" pitchFamily="34" charset="-34"/>
              </a:rPr>
              <a:t>)</a:t>
            </a:r>
            <a:endParaRPr lang="en-US" sz="1200" dirty="0">
              <a:solidFill>
                <a:srgbClr val="002D92"/>
              </a:solidFill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35AFC7EA-5C1C-4728-AA33-D9EBAD13038C}"/>
              </a:ext>
            </a:extLst>
          </p:cNvPr>
          <p:cNvSpPr txBox="1"/>
          <p:nvPr/>
        </p:nvSpPr>
        <p:spPr>
          <a:xfrm>
            <a:off x="3795062" y="4576589"/>
            <a:ext cx="15538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002D92"/>
                </a:solidFill>
              </a:rPr>
              <a:t> 1</a:t>
            </a:r>
            <a:r>
              <a:rPr lang="en-US" sz="1300" b="1" baseline="30000" dirty="0">
                <a:solidFill>
                  <a:srgbClr val="002D92"/>
                </a:solidFill>
              </a:rPr>
              <a:t>st</a:t>
            </a:r>
            <a:r>
              <a:rPr lang="en-US" sz="1300" b="1" dirty="0">
                <a:solidFill>
                  <a:srgbClr val="002D92"/>
                </a:solidFill>
              </a:rPr>
              <a:t> Semester: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729BCA0E-145D-46E8-8FE1-3DF284022EDF}"/>
              </a:ext>
            </a:extLst>
          </p:cNvPr>
          <p:cNvSpPr txBox="1"/>
          <p:nvPr/>
        </p:nvSpPr>
        <p:spPr>
          <a:xfrm>
            <a:off x="5020639" y="4576589"/>
            <a:ext cx="165892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002D92"/>
                </a:solidFill>
              </a:rPr>
              <a:t> 2</a:t>
            </a:r>
            <a:r>
              <a:rPr lang="en-US" sz="1300" b="1" baseline="30000" dirty="0">
                <a:solidFill>
                  <a:srgbClr val="002D92"/>
                </a:solidFill>
              </a:rPr>
              <a:t>nd</a:t>
            </a:r>
            <a:r>
              <a:rPr lang="en-US" sz="1300" b="1" dirty="0">
                <a:solidFill>
                  <a:srgbClr val="002D92"/>
                </a:solidFill>
              </a:rPr>
              <a:t> Semester: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10A05BD2-E5A3-4D16-849F-D342E39A195E}"/>
              </a:ext>
            </a:extLst>
          </p:cNvPr>
          <p:cNvSpPr txBox="1"/>
          <p:nvPr/>
        </p:nvSpPr>
        <p:spPr>
          <a:xfrm>
            <a:off x="6282352" y="4579088"/>
            <a:ext cx="165892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002D92"/>
                </a:solidFill>
              </a:rPr>
              <a:t> 3</a:t>
            </a:r>
            <a:r>
              <a:rPr lang="en-US" sz="1300" b="1" baseline="30000" dirty="0">
                <a:solidFill>
                  <a:srgbClr val="002D92"/>
                </a:solidFill>
              </a:rPr>
              <a:t>rd</a:t>
            </a:r>
            <a:r>
              <a:rPr lang="en-US" sz="1300" b="1" dirty="0">
                <a:solidFill>
                  <a:srgbClr val="002D92"/>
                </a:solidFill>
              </a:rPr>
              <a:t> Semester: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1E48401F-549B-4F3F-BC14-8CF7804A5EAB}"/>
              </a:ext>
            </a:extLst>
          </p:cNvPr>
          <p:cNvSpPr/>
          <p:nvPr/>
        </p:nvSpPr>
        <p:spPr>
          <a:xfrm>
            <a:off x="3986768" y="4302954"/>
            <a:ext cx="3743737" cy="2371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FF"/>
                </a:solidFill>
                <a:effectLst/>
                <a:cs typeface="Noto Sans Thai" panose="020B0502040504020204" pitchFamily="34" charset="-34"/>
              </a:rPr>
              <a:t>Nomination deadline: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EB5658DE-F376-48FD-A324-7CDD67998331}"/>
              </a:ext>
            </a:extLst>
          </p:cNvPr>
          <p:cNvSpPr/>
          <p:nvPr/>
        </p:nvSpPr>
        <p:spPr>
          <a:xfrm>
            <a:off x="3982421" y="5567911"/>
            <a:ext cx="3748084" cy="2923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Application deadline:</a:t>
            </a:r>
            <a:endParaRPr lang="en-US" sz="1400" b="1" dirty="0">
              <a:solidFill>
                <a:srgbClr val="FFFFFF"/>
              </a:solidFill>
              <a:effectLst/>
              <a:cs typeface="Noto Sans Thai" panose="020B0502040504020204" pitchFamily="34" charset="-34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41E51810-EB3A-4ABB-A0B3-BABCD0340DBE}"/>
              </a:ext>
            </a:extLst>
          </p:cNvPr>
          <p:cNvSpPr txBox="1"/>
          <p:nvPr/>
        </p:nvSpPr>
        <p:spPr>
          <a:xfrm>
            <a:off x="7928733" y="1214280"/>
            <a:ext cx="41935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dirty="0">
                <a:solidFill>
                  <a:srgbClr val="002D92"/>
                </a:solidFill>
                <a:effectLst/>
              </a:rPr>
              <a:t>The following documents need to be submitted to us:</a:t>
            </a:r>
            <a:endParaRPr lang="en-US" sz="1400" b="1" dirty="0">
              <a:solidFill>
                <a:srgbClr val="002D92"/>
              </a:solidFill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6435F3B9-B4C6-403F-B66E-74DE21FF9F97}"/>
              </a:ext>
            </a:extLst>
          </p:cNvPr>
          <p:cNvSpPr txBox="1"/>
          <p:nvPr/>
        </p:nvSpPr>
        <p:spPr>
          <a:xfrm>
            <a:off x="8158911" y="795593"/>
            <a:ext cx="1590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How to apply?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F20D9D92-D1AE-407D-BB62-58FFF41968F9}"/>
              </a:ext>
            </a:extLst>
          </p:cNvPr>
          <p:cNvSpPr txBox="1"/>
          <p:nvPr/>
        </p:nvSpPr>
        <p:spPr>
          <a:xfrm>
            <a:off x="7942913" y="1484116"/>
            <a:ext cx="3974809" cy="376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fontAlgn="base">
              <a:lnSpc>
                <a:spcPct val="125000"/>
              </a:lnSpc>
              <a:buFont typeface="+mj-lt"/>
              <a:buAutoNum type="arabicPeriod"/>
            </a:pPr>
            <a:r>
              <a:rPr lang="en-US" sz="1200" b="0" i="0" dirty="0">
                <a:effectLst/>
                <a:cs typeface="Noto Sans Thai" panose="020B0502040504020204" pitchFamily="34" charset="-34"/>
              </a:rPr>
              <a:t>A valid passport.</a:t>
            </a:r>
          </a:p>
          <a:p>
            <a:pPr marL="228600" indent="-228600" fontAlgn="base">
              <a:lnSpc>
                <a:spcPct val="125000"/>
              </a:lnSpc>
              <a:buFont typeface="+mj-lt"/>
              <a:buAutoNum type="arabicPeriod"/>
            </a:pPr>
            <a:r>
              <a:rPr lang="en-US" sz="1200" b="0" i="0" dirty="0">
                <a:effectLst/>
                <a:cs typeface="Noto Sans Thai" panose="020B0502040504020204" pitchFamily="34" charset="-34"/>
              </a:rPr>
              <a:t>Your TOEFL/IELTS scores, if any. (The minimum acceptable level for admission varies for different subjects, but is normally not less than a </a:t>
            </a:r>
            <a:r>
              <a:rPr lang="en-US" sz="1200" b="1" i="0" dirty="0">
                <a:effectLst/>
                <a:cs typeface="Noto Sans Thai" panose="020B0502040504020204" pitchFamily="34" charset="-34"/>
              </a:rPr>
              <a:t>TOEFL score of at least 69 </a:t>
            </a:r>
            <a:r>
              <a:rPr lang="en-US" sz="1200" b="0" i="0" dirty="0">
                <a:effectLst/>
                <a:cs typeface="Noto Sans Thai" panose="020B0502040504020204" pitchFamily="34" charset="-34"/>
              </a:rPr>
              <a:t>for the internet-based test or </a:t>
            </a:r>
            <a:r>
              <a:rPr lang="en-US" sz="1200" b="1" i="0" dirty="0">
                <a:effectLst/>
                <a:cs typeface="Noto Sans Thai" panose="020B0502040504020204" pitchFamily="34" charset="-34"/>
              </a:rPr>
              <a:t>IELTS 6.0</a:t>
            </a:r>
            <a:r>
              <a:rPr lang="en-US" sz="1200" b="0" i="0" dirty="0">
                <a:effectLst/>
                <a:cs typeface="Noto Sans Thai" panose="020B0502040504020204" pitchFamily="34" charset="-34"/>
              </a:rPr>
              <a:t>.)</a:t>
            </a:r>
          </a:p>
          <a:p>
            <a:pPr marL="228600" indent="-228600" fontAlgn="base">
              <a:lnSpc>
                <a:spcPct val="125000"/>
              </a:lnSpc>
              <a:buFont typeface="+mj-lt"/>
              <a:buAutoNum type="arabicPeriod"/>
            </a:pPr>
            <a:r>
              <a:rPr lang="en-US" sz="1200" b="0" i="0" dirty="0">
                <a:effectLst/>
                <a:cs typeface="Noto Sans Thai" panose="020B0502040504020204" pitchFamily="34" charset="-34"/>
              </a:rPr>
              <a:t>Your academic transcript(s) (e.g. college/university education)</a:t>
            </a:r>
          </a:p>
          <a:p>
            <a:pPr marL="228600" indent="-228600" fontAlgn="base">
              <a:lnSpc>
                <a:spcPct val="125000"/>
              </a:lnSpc>
              <a:buFont typeface="+mj-lt"/>
              <a:buAutoNum type="arabicPeriod"/>
            </a:pPr>
            <a:r>
              <a:rPr lang="en-US" sz="1200" b="0" i="0" dirty="0">
                <a:effectLst/>
                <a:cs typeface="Noto Sans Thai" panose="020B0502040504020204" pitchFamily="34" charset="-34"/>
              </a:rPr>
              <a:t>An up-to-date passport photo (in jpg/jpeg format, size 1MB max)</a:t>
            </a:r>
          </a:p>
          <a:p>
            <a:pPr marL="228600" indent="-228600" fontAlgn="base">
              <a:lnSpc>
                <a:spcPct val="125000"/>
              </a:lnSpc>
              <a:buFont typeface="+mj-lt"/>
              <a:buAutoNum type="arabicPeriod"/>
            </a:pPr>
            <a:r>
              <a:rPr lang="en-US" sz="1200" b="0" i="0" dirty="0">
                <a:effectLst/>
                <a:cs typeface="Noto Sans Thai" panose="020B0502040504020204" pitchFamily="34" charset="-34"/>
              </a:rPr>
              <a:t>Reference Letter from the Home University</a:t>
            </a:r>
          </a:p>
          <a:p>
            <a:pPr marL="228600" indent="-228600" fontAlgn="base">
              <a:lnSpc>
                <a:spcPct val="125000"/>
              </a:lnSpc>
              <a:buFont typeface="+mj-lt"/>
              <a:buAutoNum type="arabicPeriod"/>
            </a:pPr>
            <a:r>
              <a:rPr lang="en-US" sz="1200" b="0" i="0" dirty="0">
                <a:effectLst/>
                <a:cs typeface="Noto Sans Thai" panose="020B0502040504020204" pitchFamily="34" charset="-34"/>
              </a:rPr>
              <a:t>If you apply for postgraduate program, you have to buy health insurance from Faculty of Graduate Studies.</a:t>
            </a:r>
          </a:p>
          <a:p>
            <a:pPr marL="228600" indent="-228600" fontAlgn="base">
              <a:lnSpc>
                <a:spcPct val="125000"/>
              </a:lnSpc>
              <a:buFont typeface="+mj-lt"/>
              <a:buAutoNum type="arabicPeriod"/>
            </a:pPr>
            <a:r>
              <a:rPr lang="en-US" sz="1200" b="0" i="0" dirty="0">
                <a:effectLst/>
                <a:cs typeface="Noto Sans Thai" panose="020B0502040504020204" pitchFamily="34" charset="-34"/>
              </a:rPr>
              <a:t>It would take about 2 – 4 weeks for the host faculty to consider your application.</a:t>
            </a:r>
          </a:p>
          <a:p>
            <a:pPr marL="228600" indent="-228600" fontAlgn="base">
              <a:lnSpc>
                <a:spcPct val="125000"/>
              </a:lnSpc>
              <a:buFont typeface="+mj-lt"/>
              <a:buAutoNum type="arabicPeriod"/>
            </a:pPr>
            <a:r>
              <a:rPr lang="en-US" sz="1200" b="0" i="0" dirty="0">
                <a:effectLst/>
                <a:cs typeface="Noto Sans Thai" panose="020B0502040504020204" pitchFamily="34" charset="-34"/>
              </a:rPr>
              <a:t>After the acceptance, the coordinator from host faculty will contact you concerning housing reservation.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CB321DD2-ED46-47E5-90F4-003A6B4CAE51}"/>
              </a:ext>
            </a:extLst>
          </p:cNvPr>
          <p:cNvSpPr/>
          <p:nvPr/>
        </p:nvSpPr>
        <p:spPr>
          <a:xfrm>
            <a:off x="7963358" y="5339047"/>
            <a:ext cx="3936229" cy="134205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5" name="Picture 174">
            <a:extLst>
              <a:ext uri="{FF2B5EF4-FFF2-40B4-BE49-F238E27FC236}">
                <a16:creationId xmlns:a16="http://schemas.microsoft.com/office/drawing/2014/main" id="{1A4C794B-FCFC-49E3-A31C-7D76BDCEA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619" y="5490040"/>
            <a:ext cx="1053988" cy="1053988"/>
          </a:xfrm>
          <a:prstGeom prst="rect">
            <a:avLst/>
          </a:prstGeom>
        </p:spPr>
      </p:pic>
      <p:sp>
        <p:nvSpPr>
          <p:cNvPr id="179" name="Rectangle 178">
            <a:extLst>
              <a:ext uri="{FF2B5EF4-FFF2-40B4-BE49-F238E27FC236}">
                <a16:creationId xmlns:a16="http://schemas.microsoft.com/office/drawing/2014/main" id="{FEAFB270-827D-4004-A1E2-666281940EDD}"/>
              </a:ext>
            </a:extLst>
          </p:cNvPr>
          <p:cNvSpPr/>
          <p:nvPr/>
        </p:nvSpPr>
        <p:spPr>
          <a:xfrm>
            <a:off x="3994234" y="4576782"/>
            <a:ext cx="1189238" cy="261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9353CBD8-F9AD-49F2-8661-84E0A5917090}"/>
              </a:ext>
            </a:extLst>
          </p:cNvPr>
          <p:cNvSpPr/>
          <p:nvPr/>
        </p:nvSpPr>
        <p:spPr>
          <a:xfrm>
            <a:off x="5279177" y="4578355"/>
            <a:ext cx="1165008" cy="261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231142CC-F58F-4223-B3CA-58AE82B33BBE}"/>
              </a:ext>
            </a:extLst>
          </p:cNvPr>
          <p:cNvSpPr/>
          <p:nvPr/>
        </p:nvSpPr>
        <p:spPr>
          <a:xfrm>
            <a:off x="6550504" y="4576782"/>
            <a:ext cx="1165008" cy="261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47CD894C-67D8-4DA6-8554-2BABBCD437FB}"/>
              </a:ext>
            </a:extLst>
          </p:cNvPr>
          <p:cNvSpPr txBox="1"/>
          <p:nvPr/>
        </p:nvSpPr>
        <p:spPr>
          <a:xfrm>
            <a:off x="9192447" y="5368889"/>
            <a:ext cx="2663746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1" i="0" dirty="0">
                <a:solidFill>
                  <a:srgbClr val="374151"/>
                </a:solidFill>
                <a:effectLst/>
              </a:rPr>
              <a:t>For more information and submit the document, please contact: </a:t>
            </a:r>
            <a:r>
              <a:rPr lang="en-US" sz="1200" b="0" i="0" u="none" strike="noStrike" dirty="0">
                <a:solidFill>
                  <a:srgbClr val="374151"/>
                </a:solidFill>
                <a:effectLst/>
                <a:hlinkClick r:id="rId6"/>
              </a:rPr>
              <a:t>opinter@mahidol.ac.th</a:t>
            </a:r>
            <a:endParaRPr lang="en-US" sz="1200" b="0" i="0" u="none" strike="noStrike" dirty="0">
              <a:solidFill>
                <a:srgbClr val="374151"/>
              </a:solidFill>
              <a:effectLst/>
            </a:endParaRPr>
          </a:p>
          <a:p>
            <a:pPr algn="l"/>
            <a:endParaRPr lang="en-US" sz="500" b="0" i="0" dirty="0">
              <a:solidFill>
                <a:srgbClr val="374151"/>
              </a:solidFill>
              <a:effectLst/>
            </a:endParaRPr>
          </a:p>
          <a:p>
            <a:r>
              <a:rPr lang="en-US" sz="1200" b="1" i="0" dirty="0">
                <a:solidFill>
                  <a:srgbClr val="374151"/>
                </a:solidFill>
                <a:effectLst/>
              </a:rPr>
              <a:t>Scan the QR code to download the application, please visit: </a:t>
            </a:r>
            <a:r>
              <a:rPr lang="en-US" sz="1100" dirty="0">
                <a:solidFill>
                  <a:schemeClr val="tx1"/>
                </a:solidFill>
                <a:hlinkClick r:id="rId7"/>
              </a:rPr>
              <a:t>https://op.mahidol.ac.th/ir/mu-application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2235A021-55F3-40E8-A750-E35B267A93C1}"/>
              </a:ext>
            </a:extLst>
          </p:cNvPr>
          <p:cNvSpPr txBox="1"/>
          <p:nvPr/>
        </p:nvSpPr>
        <p:spPr>
          <a:xfrm>
            <a:off x="4088459" y="1616889"/>
            <a:ext cx="14370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dirty="0">
                <a:effectLst/>
                <a:cs typeface="Noto Sans Thai" panose="020B0502040504020204" pitchFamily="34" charset="-34"/>
              </a:rPr>
              <a:t>Fall semester</a:t>
            </a:r>
            <a:endParaRPr lang="en-US" sz="1400" b="1" dirty="0"/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DCE79CEA-9BAB-4865-827D-4AF02D353FD4}"/>
              </a:ext>
            </a:extLst>
          </p:cNvPr>
          <p:cNvSpPr txBox="1"/>
          <p:nvPr/>
        </p:nvSpPr>
        <p:spPr>
          <a:xfrm>
            <a:off x="4059525" y="2050933"/>
            <a:ext cx="14370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cs typeface="Noto Sans Thai" panose="020B0502040504020204" pitchFamily="34" charset="-34"/>
              </a:rPr>
              <a:t>Spring semester</a:t>
            </a:r>
            <a:endParaRPr lang="en-US" sz="1400" b="1" dirty="0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B4235798-D13D-4E8C-B32B-BADB5D38ED33}"/>
              </a:ext>
            </a:extLst>
          </p:cNvPr>
          <p:cNvSpPr/>
          <p:nvPr/>
        </p:nvSpPr>
        <p:spPr>
          <a:xfrm>
            <a:off x="5518475" y="1611793"/>
            <a:ext cx="2097516" cy="2935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dirty="0">
                <a:solidFill>
                  <a:schemeClr val="tx1"/>
                </a:solidFill>
              </a:rPr>
              <a:t> </a:t>
            </a:r>
            <a:r>
              <a:rPr lang="en-US" sz="1300" b="0" i="0" dirty="0">
                <a:solidFill>
                  <a:schemeClr val="tx1"/>
                </a:solidFill>
                <a:effectLst/>
                <a:cs typeface="Noto Sans Thai" panose="020B0502040504020204" pitchFamily="34" charset="-34"/>
              </a:rPr>
              <a:t>1</a:t>
            </a:r>
            <a:r>
              <a:rPr lang="en-US" sz="1300" b="0" i="0" baseline="30000" dirty="0">
                <a:solidFill>
                  <a:schemeClr val="tx1"/>
                </a:solidFill>
                <a:effectLst/>
                <a:cs typeface="Noto Sans Thai" panose="020B0502040504020204" pitchFamily="34" charset="-34"/>
              </a:rPr>
              <a:t>st</a:t>
            </a:r>
            <a:r>
              <a:rPr lang="en-US" sz="1300" b="0" i="0" dirty="0">
                <a:solidFill>
                  <a:schemeClr val="tx1"/>
                </a:solidFill>
                <a:effectLst/>
                <a:cs typeface="Noto Sans Thai" panose="020B0502040504020204" pitchFamily="34" charset="-34"/>
              </a:rPr>
              <a:t> Semester: 25 May</a:t>
            </a: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AF0442A5-4186-4D87-8D5D-6E6AEA1FEEE8}"/>
              </a:ext>
            </a:extLst>
          </p:cNvPr>
          <p:cNvSpPr/>
          <p:nvPr/>
        </p:nvSpPr>
        <p:spPr>
          <a:xfrm>
            <a:off x="5518475" y="2051504"/>
            <a:ext cx="2097516" cy="2935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dirty="0">
                <a:solidFill>
                  <a:schemeClr val="tx1"/>
                </a:solidFill>
              </a:rPr>
              <a:t> </a:t>
            </a:r>
            <a:r>
              <a:rPr lang="en-US" sz="1300" b="0" i="0" dirty="0">
                <a:solidFill>
                  <a:schemeClr val="tx1"/>
                </a:solidFill>
                <a:effectLst/>
                <a:cs typeface="Noto Sans Thai" panose="020B0502040504020204" pitchFamily="34" charset="-34"/>
              </a:rPr>
              <a:t>2</a:t>
            </a:r>
            <a:r>
              <a:rPr lang="en-US" sz="1300" b="0" i="0" baseline="30000" dirty="0">
                <a:solidFill>
                  <a:schemeClr val="tx1"/>
                </a:solidFill>
                <a:effectLst/>
                <a:cs typeface="Noto Sans Thai" panose="020B0502040504020204" pitchFamily="34" charset="-34"/>
              </a:rPr>
              <a:t>nd</a:t>
            </a:r>
            <a:r>
              <a:rPr lang="en-US" sz="1300" baseline="30000" dirty="0">
                <a:solidFill>
                  <a:schemeClr val="tx1"/>
                </a:solidFill>
                <a:cs typeface="Noto Sans Thai" panose="020B0502040504020204" pitchFamily="34" charset="-34"/>
              </a:rPr>
              <a:t> </a:t>
            </a:r>
            <a:r>
              <a:rPr lang="en-US" sz="1300" b="0" i="0" dirty="0">
                <a:solidFill>
                  <a:schemeClr val="tx1"/>
                </a:solidFill>
                <a:effectLst/>
                <a:cs typeface="Noto Sans Thai" panose="020B0502040504020204" pitchFamily="34" charset="-34"/>
              </a:rPr>
              <a:t>Semester: 25 October</a:t>
            </a: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832BF00C-E6F7-4EBC-A36D-5AC0BD6ABD60}"/>
              </a:ext>
            </a:extLst>
          </p:cNvPr>
          <p:cNvSpPr/>
          <p:nvPr/>
        </p:nvSpPr>
        <p:spPr>
          <a:xfrm>
            <a:off x="6545615" y="4920327"/>
            <a:ext cx="1184890" cy="5351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</a:pP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b="0" i="0" dirty="0">
                <a:solidFill>
                  <a:schemeClr val="tx1"/>
                </a:solidFill>
                <a:effectLst/>
                <a:cs typeface="Noto Sans Thai" panose="020B0502040504020204" pitchFamily="34" charset="-34"/>
              </a:rPr>
              <a:t>1 October 2023</a:t>
            </a:r>
          </a:p>
          <a:p>
            <a:pPr algn="ctr">
              <a:lnSpc>
                <a:spcPct val="75000"/>
              </a:lnSpc>
            </a:pPr>
            <a:r>
              <a:rPr lang="en-US" sz="1000" b="0" i="0" dirty="0">
                <a:solidFill>
                  <a:schemeClr val="tx1"/>
                </a:solidFill>
                <a:effectLst/>
                <a:cs typeface="Noto Sans Thai" panose="020B0502040504020204" pitchFamily="34" charset="-34"/>
              </a:rPr>
              <a:t>to</a:t>
            </a:r>
          </a:p>
          <a:p>
            <a:pPr algn="ctr">
              <a:lnSpc>
                <a:spcPct val="75000"/>
              </a:lnSpc>
            </a:pPr>
            <a:r>
              <a:rPr lang="en-US" sz="1000" b="0" i="0" dirty="0">
                <a:solidFill>
                  <a:schemeClr val="tx1"/>
                </a:solidFill>
                <a:effectLst/>
                <a:cs typeface="Noto Sans Thai" panose="020B0502040504020204" pitchFamily="34" charset="-34"/>
              </a:rPr>
              <a:t>30 November 2023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AE6170A2-5E9F-4C1C-B30D-3A871CF5FE8F}"/>
              </a:ext>
            </a:extLst>
          </p:cNvPr>
          <p:cNvSpPr/>
          <p:nvPr/>
        </p:nvSpPr>
        <p:spPr>
          <a:xfrm>
            <a:off x="5269236" y="4913598"/>
            <a:ext cx="1184890" cy="5351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</a:pP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b="0" i="0" dirty="0">
                <a:solidFill>
                  <a:schemeClr val="tx1"/>
                </a:solidFill>
                <a:effectLst/>
                <a:cs typeface="Noto Sans Thai" panose="020B0502040504020204" pitchFamily="34" charset="-34"/>
              </a:rPr>
              <a:t>1 July 2023</a:t>
            </a:r>
          </a:p>
          <a:p>
            <a:pPr algn="ctr">
              <a:lnSpc>
                <a:spcPct val="75000"/>
              </a:lnSpc>
            </a:pPr>
            <a:r>
              <a:rPr lang="en-US" sz="1050" b="0" i="0" dirty="0">
                <a:solidFill>
                  <a:schemeClr val="tx1"/>
                </a:solidFill>
                <a:effectLst/>
                <a:cs typeface="Noto Sans Thai" panose="020B0502040504020204" pitchFamily="34" charset="-34"/>
              </a:rPr>
              <a:t>to </a:t>
            </a:r>
          </a:p>
          <a:p>
            <a:pPr algn="ctr">
              <a:lnSpc>
                <a:spcPct val="75000"/>
              </a:lnSpc>
            </a:pPr>
            <a:r>
              <a:rPr lang="en-US" sz="1050" b="0" i="0" dirty="0">
                <a:solidFill>
                  <a:schemeClr val="tx1"/>
                </a:solidFill>
                <a:effectLst/>
                <a:cs typeface="Noto Sans Thai" panose="020B0502040504020204" pitchFamily="34" charset="-34"/>
              </a:rPr>
              <a:t>30 August 2023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B3A5CDAC-F1CC-4F58-9879-3B1D8AB3504B}"/>
              </a:ext>
            </a:extLst>
          </p:cNvPr>
          <p:cNvSpPr/>
          <p:nvPr/>
        </p:nvSpPr>
        <p:spPr>
          <a:xfrm>
            <a:off x="3998582" y="4918142"/>
            <a:ext cx="1184890" cy="5351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en-US" sz="1000" b="0" i="0" dirty="0">
                <a:solidFill>
                  <a:schemeClr val="tx1"/>
                </a:solidFill>
                <a:effectLst/>
                <a:cs typeface="Noto Sans Thai" panose="020B0502040504020204" pitchFamily="34" charset="-34"/>
              </a:rPr>
              <a:t>15 February 2023</a:t>
            </a:r>
          </a:p>
          <a:p>
            <a:pPr algn="ctr">
              <a:lnSpc>
                <a:spcPct val="85000"/>
              </a:lnSpc>
            </a:pPr>
            <a:r>
              <a:rPr lang="en-US" sz="1000" b="0" i="0" dirty="0">
                <a:solidFill>
                  <a:schemeClr val="tx1"/>
                </a:solidFill>
                <a:effectLst/>
                <a:cs typeface="Noto Sans Thai" panose="020B0502040504020204" pitchFamily="34" charset="-34"/>
              </a:rPr>
              <a:t>to</a:t>
            </a:r>
          </a:p>
          <a:p>
            <a:pPr algn="ctr">
              <a:lnSpc>
                <a:spcPct val="85000"/>
              </a:lnSpc>
            </a:pPr>
            <a:r>
              <a:rPr lang="en-US" sz="1000" b="0" i="0" dirty="0">
                <a:solidFill>
                  <a:schemeClr val="tx1"/>
                </a:solidFill>
                <a:effectLst/>
                <a:cs typeface="Noto Sans Thai" panose="020B0502040504020204" pitchFamily="34" charset="-34"/>
              </a:rPr>
              <a:t>30 April 2023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C6874136-D9A1-46F9-8FD2-15D4844B5BAE}"/>
              </a:ext>
            </a:extLst>
          </p:cNvPr>
          <p:cNvSpPr txBox="1"/>
          <p:nvPr/>
        </p:nvSpPr>
        <p:spPr>
          <a:xfrm>
            <a:off x="3783249" y="5941307"/>
            <a:ext cx="15538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002D92"/>
                </a:solidFill>
              </a:rPr>
              <a:t> 1</a:t>
            </a:r>
            <a:r>
              <a:rPr lang="en-US" sz="1300" b="1" baseline="30000" dirty="0">
                <a:solidFill>
                  <a:srgbClr val="002D92"/>
                </a:solidFill>
              </a:rPr>
              <a:t>st</a:t>
            </a:r>
            <a:r>
              <a:rPr lang="en-US" sz="1300" b="1" dirty="0">
                <a:solidFill>
                  <a:srgbClr val="002D92"/>
                </a:solidFill>
              </a:rPr>
              <a:t> Semester: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E575802A-9866-4D0B-BA14-42E040AB128A}"/>
              </a:ext>
            </a:extLst>
          </p:cNvPr>
          <p:cNvSpPr txBox="1"/>
          <p:nvPr/>
        </p:nvSpPr>
        <p:spPr>
          <a:xfrm>
            <a:off x="5008826" y="5941307"/>
            <a:ext cx="165892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002D92"/>
                </a:solidFill>
              </a:rPr>
              <a:t> 2</a:t>
            </a:r>
            <a:r>
              <a:rPr lang="en-US" sz="1300" b="1" baseline="30000" dirty="0">
                <a:solidFill>
                  <a:srgbClr val="002D92"/>
                </a:solidFill>
              </a:rPr>
              <a:t>nd</a:t>
            </a:r>
            <a:r>
              <a:rPr lang="en-US" sz="1300" b="1" dirty="0">
                <a:solidFill>
                  <a:srgbClr val="002D92"/>
                </a:solidFill>
              </a:rPr>
              <a:t> Semester: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1C2973B6-5DBD-496C-A87D-5F931636B78F}"/>
              </a:ext>
            </a:extLst>
          </p:cNvPr>
          <p:cNvSpPr txBox="1"/>
          <p:nvPr/>
        </p:nvSpPr>
        <p:spPr>
          <a:xfrm>
            <a:off x="6270539" y="5943806"/>
            <a:ext cx="165892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002D92"/>
                </a:solidFill>
              </a:rPr>
              <a:t> 3</a:t>
            </a:r>
            <a:r>
              <a:rPr lang="en-US" sz="1300" b="1" baseline="30000" dirty="0">
                <a:solidFill>
                  <a:srgbClr val="002D92"/>
                </a:solidFill>
              </a:rPr>
              <a:t>rd</a:t>
            </a:r>
            <a:r>
              <a:rPr lang="en-US" sz="1300" b="1" dirty="0">
                <a:solidFill>
                  <a:srgbClr val="002D92"/>
                </a:solidFill>
              </a:rPr>
              <a:t> Semester:</a:t>
            </a: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63952E25-CD43-4779-AE22-2F75671DA198}"/>
              </a:ext>
            </a:extLst>
          </p:cNvPr>
          <p:cNvSpPr/>
          <p:nvPr/>
        </p:nvSpPr>
        <p:spPr>
          <a:xfrm>
            <a:off x="3982421" y="5941500"/>
            <a:ext cx="1189238" cy="261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A038281A-DE54-4A5A-8D42-A39F3D39B7FF}"/>
              </a:ext>
            </a:extLst>
          </p:cNvPr>
          <p:cNvSpPr/>
          <p:nvPr/>
        </p:nvSpPr>
        <p:spPr>
          <a:xfrm>
            <a:off x="5267364" y="5943073"/>
            <a:ext cx="1165008" cy="261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389207E8-3599-44AB-9267-0BFADC38C00C}"/>
              </a:ext>
            </a:extLst>
          </p:cNvPr>
          <p:cNvSpPr/>
          <p:nvPr/>
        </p:nvSpPr>
        <p:spPr>
          <a:xfrm>
            <a:off x="6538691" y="5941500"/>
            <a:ext cx="1165008" cy="2610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94624C7C-C3F1-4BF5-9103-3CFF93EA3190}"/>
              </a:ext>
            </a:extLst>
          </p:cNvPr>
          <p:cNvSpPr/>
          <p:nvPr/>
        </p:nvSpPr>
        <p:spPr>
          <a:xfrm>
            <a:off x="6533802" y="6307190"/>
            <a:ext cx="1184890" cy="3652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0" i="0" dirty="0">
                <a:solidFill>
                  <a:schemeClr val="tx1"/>
                </a:solidFill>
                <a:effectLst/>
                <a:cs typeface="Noto Sans Thai" panose="020B0502040504020204" pitchFamily="34" charset="-34"/>
              </a:rPr>
              <a:t>31 January 2024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CB461AD7-357D-4FA2-B82E-E90A0CC7FA1D}"/>
              </a:ext>
            </a:extLst>
          </p:cNvPr>
          <p:cNvSpPr/>
          <p:nvPr/>
        </p:nvSpPr>
        <p:spPr>
          <a:xfrm>
            <a:off x="5257423" y="6300460"/>
            <a:ext cx="1184890" cy="3719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0" i="0" dirty="0">
                <a:solidFill>
                  <a:schemeClr val="tx1"/>
                </a:solidFill>
                <a:effectLst/>
                <a:cs typeface="Noto Sans Thai" panose="020B0502040504020204" pitchFamily="34" charset="-34"/>
              </a:rPr>
              <a:t>30 September 2023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CA2765D4-E641-4AA9-A2D8-28831E92FD97}"/>
              </a:ext>
            </a:extLst>
          </p:cNvPr>
          <p:cNvSpPr/>
          <p:nvPr/>
        </p:nvSpPr>
        <p:spPr>
          <a:xfrm>
            <a:off x="3986769" y="6305006"/>
            <a:ext cx="1184890" cy="3673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0" i="0" dirty="0">
                <a:solidFill>
                  <a:schemeClr val="tx1"/>
                </a:solidFill>
                <a:effectLst/>
                <a:cs typeface="Noto Sans Thai" panose="020B0502040504020204" pitchFamily="34" charset="-34"/>
              </a:rPr>
              <a:t>30 June 2023</a:t>
            </a:r>
            <a:endParaRPr 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635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8B281EC-C9B0-4522-A984-740F5838D09F}"/>
              </a:ext>
            </a:extLst>
          </p:cNvPr>
          <p:cNvSpPr/>
          <p:nvPr/>
        </p:nvSpPr>
        <p:spPr>
          <a:xfrm>
            <a:off x="0" y="-2120"/>
            <a:ext cx="6096000" cy="68601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6E6ECD-A97F-437D-AE34-B700FBBE80E0}"/>
              </a:ext>
            </a:extLst>
          </p:cNvPr>
          <p:cNvSpPr txBox="1"/>
          <p:nvPr/>
        </p:nvSpPr>
        <p:spPr>
          <a:xfrm>
            <a:off x="0" y="942900"/>
            <a:ext cx="6095997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sz="2000" b="1" i="0" dirty="0">
                <a:solidFill>
                  <a:srgbClr val="212C5A"/>
                </a:solidFill>
                <a:effectLst/>
                <a:latin typeface="inherit"/>
                <a:cs typeface="IBM Plex Sans Thai" panose="020B0503050203000203" pitchFamily="34" charset="-34"/>
              </a:rPr>
              <a:t>Sawasdee Thailand Summer 2024</a:t>
            </a:r>
            <a:endParaRPr lang="en-US" sz="2000" b="0" i="0" dirty="0">
              <a:solidFill>
                <a:srgbClr val="212C5A"/>
              </a:solidFill>
              <a:effectLst/>
              <a:latin typeface="IBM Plex Sans Thai" panose="020B0503050203000203" pitchFamily="34" charset="-34"/>
              <a:cs typeface="IBM Plex Sans Thai" panose="020B0503050203000203" pitchFamily="34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281160-9FBA-42EA-AA31-DA3B94093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2235"/>
            <a:ext cx="6095997" cy="343281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4168B7C-6498-4E52-BC18-BA5A3DD97D21}"/>
              </a:ext>
            </a:extLst>
          </p:cNvPr>
          <p:cNvSpPr/>
          <p:nvPr/>
        </p:nvSpPr>
        <p:spPr>
          <a:xfrm>
            <a:off x="6096001" y="-2120"/>
            <a:ext cx="6096000" cy="6860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id="{1EC9B169-CA1C-46CC-B512-7C0AE3FFBC86}"/>
              </a:ext>
            </a:extLst>
          </p:cNvPr>
          <p:cNvSpPr/>
          <p:nvPr/>
        </p:nvSpPr>
        <p:spPr>
          <a:xfrm flipV="1">
            <a:off x="1398494" y="-2124"/>
            <a:ext cx="9386047" cy="54376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277922-DB85-4A40-B740-5D2375D851CA}"/>
              </a:ext>
            </a:extLst>
          </p:cNvPr>
          <p:cNvSpPr/>
          <p:nvPr/>
        </p:nvSpPr>
        <p:spPr>
          <a:xfrm>
            <a:off x="1398494" y="26811"/>
            <a:ext cx="9395012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b="1" dirty="0">
                <a:solidFill>
                  <a:srgbClr val="001E60"/>
                </a:solidFill>
                <a:ea typeface="Calibri" panose="020F0502020204030204" pitchFamily="34" charset="0"/>
                <a:cs typeface="DB Lim X Bold" panose="02000506060000020004" pitchFamily="2" charset="-34"/>
              </a:rPr>
              <a:t>Mobility Programs 2024 </a:t>
            </a:r>
            <a:r>
              <a:rPr lang="en-US" sz="2200" dirty="0">
                <a:solidFill>
                  <a:srgbClr val="001E60"/>
                </a:solidFill>
                <a:ea typeface="Calibri" panose="020F0502020204030204" pitchFamily="34" charset="0"/>
                <a:cs typeface="DB Lim X Bold" panose="02000506060000020004" pitchFamily="2" charset="-34"/>
              </a:rPr>
              <a:t>for</a:t>
            </a:r>
            <a:r>
              <a:rPr lang="en-US" sz="2200" b="1" dirty="0">
                <a:solidFill>
                  <a:srgbClr val="001E60"/>
                </a:solidFill>
                <a:ea typeface="Calibri" panose="020F0502020204030204" pitchFamily="34" charset="0"/>
                <a:cs typeface="DB Lim X Bold" panose="02000506060000020004" pitchFamily="2" charset="-34"/>
              </a:rPr>
              <a:t> </a:t>
            </a:r>
            <a:r>
              <a:rPr lang="en-US" sz="2200" dirty="0">
                <a:solidFill>
                  <a:srgbClr val="001E60"/>
                </a:solidFill>
                <a:ea typeface="Calibri" panose="020F0502020204030204" pitchFamily="34" charset="0"/>
                <a:cs typeface="DB Lim X Bold" panose="02000506060000020004" pitchFamily="2" charset="-34"/>
              </a:rPr>
              <a:t>Inbound Students from Partner Universities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9AC20F-AA87-4EB5-B264-C9647B0B6E2B}"/>
              </a:ext>
            </a:extLst>
          </p:cNvPr>
          <p:cNvSpPr txBox="1"/>
          <p:nvPr/>
        </p:nvSpPr>
        <p:spPr>
          <a:xfrm>
            <a:off x="6091517" y="942903"/>
            <a:ext cx="6096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sz="1800" b="1" i="0" dirty="0">
                <a:solidFill>
                  <a:srgbClr val="212C5A"/>
                </a:solidFill>
                <a:effectLst/>
                <a:latin typeface="inherit"/>
                <a:cs typeface="IBM Plex Sans Thai" panose="020B0503050203000203" pitchFamily="34" charset="-34"/>
              </a:rPr>
              <a:t>MUIR Tailor-made Program</a:t>
            </a:r>
            <a:endParaRPr lang="en-US" sz="1800" b="0" i="0" dirty="0">
              <a:solidFill>
                <a:srgbClr val="212C5A"/>
              </a:solidFill>
              <a:effectLst/>
              <a:latin typeface="IBM Plex Sans Thai" panose="020B0503050203000203" pitchFamily="34" charset="-34"/>
              <a:cs typeface="IBM Plex Sans Thai" panose="020B0503050203000203" pitchFamily="34" charset="-34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85A359D-10BE-44E9-BD21-C08E81F25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3" y="1312235"/>
            <a:ext cx="6095997" cy="345074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D1A38EB-8963-4A1D-840F-64533576000E}"/>
              </a:ext>
            </a:extLst>
          </p:cNvPr>
          <p:cNvSpPr txBox="1"/>
          <p:nvPr/>
        </p:nvSpPr>
        <p:spPr>
          <a:xfrm>
            <a:off x="1911721" y="5183107"/>
            <a:ext cx="3917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For more information and apply now via</a:t>
            </a:r>
          </a:p>
          <a:p>
            <a:r>
              <a:rPr lang="en-US" sz="1600" dirty="0"/>
              <a:t>https://op.mahidol.ac.th/ir/sawasdee2024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D652A9-3C71-40C1-9269-B1FA5FE2E6C4}"/>
              </a:ext>
            </a:extLst>
          </p:cNvPr>
          <p:cNvSpPr txBox="1"/>
          <p:nvPr/>
        </p:nvSpPr>
        <p:spPr>
          <a:xfrm>
            <a:off x="1911719" y="4948641"/>
            <a:ext cx="1488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Scan QR code 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7463D3-3F69-4DA2-8449-3BEBD9210A80}"/>
              </a:ext>
            </a:extLst>
          </p:cNvPr>
          <p:cNvSpPr txBox="1"/>
          <p:nvPr/>
        </p:nvSpPr>
        <p:spPr>
          <a:xfrm>
            <a:off x="8188695" y="5174104"/>
            <a:ext cx="3684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For more information and apply now via</a:t>
            </a:r>
          </a:p>
          <a:p>
            <a:r>
              <a:rPr lang="en-US" sz="1600" dirty="0"/>
              <a:t>https://op.mahidol.ac.th/ir/tailor-made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3892E5-A88C-41D8-90DC-9BCD2E1F276A}"/>
              </a:ext>
            </a:extLst>
          </p:cNvPr>
          <p:cNvSpPr txBox="1"/>
          <p:nvPr/>
        </p:nvSpPr>
        <p:spPr>
          <a:xfrm>
            <a:off x="8188696" y="4919072"/>
            <a:ext cx="1488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Scan QR code 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D55FA9-6069-4E43-884A-F778789A8630}"/>
              </a:ext>
            </a:extLst>
          </p:cNvPr>
          <p:cNvSpPr txBox="1"/>
          <p:nvPr/>
        </p:nvSpPr>
        <p:spPr>
          <a:xfrm>
            <a:off x="1921246" y="5835916"/>
            <a:ext cx="39175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Contact</a:t>
            </a:r>
          </a:p>
          <a:p>
            <a:r>
              <a:rPr lang="en-US" sz="1400" b="1" dirty="0"/>
              <a:t>Ms. </a:t>
            </a:r>
            <a:r>
              <a:rPr lang="en-US" sz="1400" b="1" dirty="0" err="1"/>
              <a:t>Chonlada</a:t>
            </a:r>
            <a:r>
              <a:rPr lang="en-US" sz="1400" b="1" dirty="0"/>
              <a:t> </a:t>
            </a:r>
            <a:r>
              <a:rPr lang="en-US" sz="1400" b="1" dirty="0" err="1"/>
              <a:t>Prommachartsuntorn</a:t>
            </a:r>
            <a:r>
              <a:rPr lang="en-US" sz="1400" b="1" dirty="0"/>
              <a:t>, </a:t>
            </a:r>
            <a:r>
              <a:rPr lang="en-US" sz="1400" dirty="0"/>
              <a:t>MUIR Officer</a:t>
            </a:r>
          </a:p>
          <a:p>
            <a:r>
              <a:rPr lang="en-US" sz="1400" b="1" dirty="0"/>
              <a:t>Email: </a:t>
            </a:r>
            <a:r>
              <a:rPr lang="en-US" sz="1400" dirty="0"/>
              <a:t>sawasdee.mahidol@gmail.com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CF9F8F-B38A-4580-B78A-72CBB8B493BD}"/>
              </a:ext>
            </a:extLst>
          </p:cNvPr>
          <p:cNvSpPr txBox="1"/>
          <p:nvPr/>
        </p:nvSpPr>
        <p:spPr>
          <a:xfrm>
            <a:off x="8190106" y="5770154"/>
            <a:ext cx="37609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Contact </a:t>
            </a:r>
          </a:p>
          <a:p>
            <a:r>
              <a:rPr lang="en-US" sz="1400" b="1" dirty="0"/>
              <a:t>Ms. </a:t>
            </a:r>
            <a:r>
              <a:rPr lang="en-US" sz="1400" b="1" dirty="0" err="1"/>
              <a:t>Lamdoun</a:t>
            </a:r>
            <a:r>
              <a:rPr lang="en-US" sz="1400" b="1" dirty="0"/>
              <a:t> </a:t>
            </a:r>
            <a:r>
              <a:rPr lang="en-US" sz="1400" b="1" dirty="0" err="1"/>
              <a:t>Pluangklang</a:t>
            </a:r>
            <a:r>
              <a:rPr lang="en-US" sz="1400" b="1" dirty="0"/>
              <a:t>, </a:t>
            </a:r>
            <a:r>
              <a:rPr lang="en-US" sz="1400" dirty="0"/>
              <a:t>MUIR Officer</a:t>
            </a:r>
          </a:p>
          <a:p>
            <a:r>
              <a:rPr lang="en-US" sz="1400" b="1" dirty="0"/>
              <a:t>Email: </a:t>
            </a:r>
            <a:r>
              <a:rPr lang="en-US" sz="1400" dirty="0"/>
              <a:t>lamdoun.plg@mahidol.ac.th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88B1FD4-FA3A-4542-B526-06FB369EC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05" y="5007927"/>
            <a:ext cx="1447840" cy="144784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2B4B899-CACF-4BB0-B328-504D1C0E0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858" y="5007927"/>
            <a:ext cx="1447841" cy="14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68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BA1DD0-5A91-44C9-9769-DED134419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8" y="5054551"/>
            <a:ext cx="11825881" cy="1801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74A364-00A7-4A2F-911C-044FB8AAC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03678"/>
            <a:ext cx="5435895" cy="1107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82DCAB-AD42-460A-87AE-826DF3FBE996}"/>
              </a:ext>
            </a:extLst>
          </p:cNvPr>
          <p:cNvSpPr txBox="1"/>
          <p:nvPr/>
        </p:nvSpPr>
        <p:spPr>
          <a:xfrm>
            <a:off x="4183200" y="2789381"/>
            <a:ext cx="38255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i="1" dirty="0">
                <a:solidFill>
                  <a:srgbClr val="0035AD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59156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B74DCFCA-A8ED-4538-A463-DD6673BBF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12" y="-1375458"/>
            <a:ext cx="12350187" cy="8233458"/>
          </a:xfrm>
          <a:prstGeom prst="rect">
            <a:avLst/>
          </a:prstGeom>
        </p:spPr>
      </p:pic>
      <p:sp>
        <p:nvSpPr>
          <p:cNvPr id="56" name="Rectangle: Diagonal Corners Rounded 55">
            <a:extLst>
              <a:ext uri="{FF2B5EF4-FFF2-40B4-BE49-F238E27FC236}">
                <a16:creationId xmlns:a16="http://schemas.microsoft.com/office/drawing/2014/main" id="{3475D398-0500-41AF-BD6C-85B29B7919B6}"/>
              </a:ext>
            </a:extLst>
          </p:cNvPr>
          <p:cNvSpPr/>
          <p:nvPr/>
        </p:nvSpPr>
        <p:spPr>
          <a:xfrm flipV="1">
            <a:off x="1666758" y="-1386324"/>
            <a:ext cx="10938076" cy="8261682"/>
          </a:xfrm>
          <a:prstGeom prst="round2DiagRect">
            <a:avLst>
              <a:gd name="adj1" fmla="val 2974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09153-1873-46FD-8F45-7CD24A2E8135}"/>
              </a:ext>
            </a:extLst>
          </p:cNvPr>
          <p:cNvSpPr txBox="1"/>
          <p:nvPr/>
        </p:nvSpPr>
        <p:spPr>
          <a:xfrm>
            <a:off x="4469191" y="118190"/>
            <a:ext cx="4248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35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QUICK FACT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5FA078-3E3B-4836-81E8-0B7ACA2B8AB3}"/>
              </a:ext>
            </a:extLst>
          </p:cNvPr>
          <p:cNvSpPr/>
          <p:nvPr/>
        </p:nvSpPr>
        <p:spPr>
          <a:xfrm>
            <a:off x="2987080" y="1133853"/>
            <a:ext cx="3947940" cy="9426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b="1" dirty="0">
                <a:ea typeface="Calibri" panose="020F0502020204030204" pitchFamily="34" charset="0"/>
                <a:cs typeface="DB Lim X Bold" panose="02000506060000020004" pitchFamily="2" charset="-34"/>
              </a:rPr>
              <a:t>Founded</a:t>
            </a:r>
          </a:p>
          <a:p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1888 </a:t>
            </a:r>
          </a:p>
          <a:p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(Thailand’s first hospital: </a:t>
            </a:r>
            <a:r>
              <a:rPr lang="en-US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Siriraj</a:t>
            </a:r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Hospital)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A0A048-DC4E-43F3-AF49-10500B165CEF}"/>
              </a:ext>
            </a:extLst>
          </p:cNvPr>
          <p:cNvSpPr/>
          <p:nvPr/>
        </p:nvSpPr>
        <p:spPr>
          <a:xfrm>
            <a:off x="2987080" y="2307085"/>
            <a:ext cx="3797578" cy="671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b="1" dirty="0">
                <a:ea typeface="Calibri" panose="020F0502020204030204" pitchFamily="34" charset="0"/>
                <a:cs typeface="DB Lim X Bold" panose="02000506060000020004" pitchFamily="2" charset="-34"/>
              </a:rPr>
              <a:t>Status</a:t>
            </a:r>
          </a:p>
          <a:p>
            <a:pPr>
              <a:lnSpc>
                <a:spcPct val="107000"/>
              </a:lnSpc>
            </a:pPr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Public and multi-disciplinary university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5A57C9-C5CF-4BDC-A677-022361E0F0B6}"/>
              </a:ext>
            </a:extLst>
          </p:cNvPr>
          <p:cNvSpPr/>
          <p:nvPr/>
        </p:nvSpPr>
        <p:spPr>
          <a:xfrm>
            <a:off x="2987080" y="3324289"/>
            <a:ext cx="6096000" cy="24500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b="1" dirty="0">
                <a:ea typeface="Calibri" panose="020F0502020204030204" pitchFamily="34" charset="0"/>
                <a:cs typeface="DB Lim X Bold" panose="02000506060000020004" pitchFamily="2" charset="-34"/>
              </a:rPr>
              <a:t>Inner Bangkok campuses</a:t>
            </a:r>
            <a:endParaRPr lang="en-US" dirty="0">
              <a:ea typeface="Calibri" panose="020F0502020204030204" pitchFamily="34" charset="0"/>
              <a:cs typeface="DB Lim X Bold" panose="02000506060000020004" pitchFamily="2" charset="-34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Phaya</a:t>
            </a:r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Thai Campus 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Bangkok </a:t>
            </a:r>
            <a:r>
              <a:rPr lang="en-US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Noi</a:t>
            </a:r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Campus </a:t>
            </a:r>
          </a:p>
          <a:p>
            <a:pPr>
              <a:lnSpc>
                <a:spcPct val="107000"/>
              </a:lnSpc>
            </a:pPr>
            <a:r>
              <a:rPr lang="en-US" b="1" dirty="0">
                <a:ea typeface="Calibri" panose="020F0502020204030204" pitchFamily="34" charset="0"/>
                <a:cs typeface="DB Lim X Bold" panose="02000506060000020004" pitchFamily="2" charset="-34"/>
              </a:rPr>
              <a:t>Outskirts and regional campuses </a:t>
            </a:r>
            <a:endParaRPr lang="en-US" dirty="0">
              <a:ea typeface="Calibri" panose="020F0502020204030204" pitchFamily="34" charset="0"/>
              <a:cs typeface="DB Lim X Bold" panose="02000506060000020004" pitchFamily="2" charset="-34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Salaya</a:t>
            </a:r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Campus 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Kanchanaburi Campus 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Nakhon </a:t>
            </a:r>
            <a:r>
              <a:rPr lang="en-US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Sawan</a:t>
            </a:r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Campus 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Amnat</a:t>
            </a:r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Charoen Campus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58B66F2-6B4A-4409-B3E9-D7380597743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35A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039" y="1143170"/>
            <a:ext cx="605297" cy="6052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E39DA6-5B2D-4F96-948E-8C7B0269AC2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35A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853" y="1212952"/>
            <a:ext cx="605297" cy="6052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1863426-86C9-4A33-88AB-E031A79EC2A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35A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038" y="3326967"/>
            <a:ext cx="605297" cy="6052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E8FA0C7-7A2B-4F26-8FFE-307C3C0E7F1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35A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039" y="2359860"/>
            <a:ext cx="605297" cy="6052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F31AABB-299F-4277-99CC-6E5F7F70502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35A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922" y="2397769"/>
            <a:ext cx="605297" cy="605297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E9F6037-6511-4163-AD95-EEA588F561D3}"/>
              </a:ext>
            </a:extLst>
          </p:cNvPr>
          <p:cNvSpPr/>
          <p:nvPr/>
        </p:nvSpPr>
        <p:spPr>
          <a:xfrm>
            <a:off x="7694666" y="1142903"/>
            <a:ext cx="2021707" cy="671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b="1" dirty="0">
                <a:ea typeface="Calibri" panose="020F0502020204030204" pitchFamily="34" charset="0"/>
                <a:cs typeface="DB Lim X Bold" panose="02000506060000020004" pitchFamily="2" charset="-34"/>
              </a:rPr>
              <a:t>Teaching languages</a:t>
            </a:r>
          </a:p>
          <a:p>
            <a:pPr>
              <a:lnSpc>
                <a:spcPct val="107000"/>
              </a:lnSpc>
            </a:pPr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Thai &amp; English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6722787-8C92-42F3-9899-450055CE5983}"/>
              </a:ext>
            </a:extLst>
          </p:cNvPr>
          <p:cNvSpPr/>
          <p:nvPr/>
        </p:nvSpPr>
        <p:spPr>
          <a:xfrm>
            <a:off x="7635878" y="2307085"/>
            <a:ext cx="4488004" cy="3906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b="1" dirty="0">
                <a:ea typeface="Calibri" panose="020F0502020204030204" pitchFamily="34" charset="0"/>
                <a:cs typeface="DB Lim X Bold" panose="02000506060000020004" pitchFamily="2" charset="-34"/>
              </a:rPr>
              <a:t>University hospitals</a:t>
            </a:r>
            <a:endParaRPr lang="en-US" dirty="0">
              <a:ea typeface="Calibri" panose="020F0502020204030204" pitchFamily="34" charset="0"/>
              <a:cs typeface="DB Lim X Bold" panose="02000506060000020004" pitchFamily="2" charset="-34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Siriraj</a:t>
            </a:r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Hospital 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Siriraj</a:t>
            </a:r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</a:t>
            </a:r>
            <a:r>
              <a:rPr lang="en-US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Piyamaharajkarun</a:t>
            </a:r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Hospital 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Golden Jubilee Medical Center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Ramathibodi</a:t>
            </a:r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Hospital 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Chakri </a:t>
            </a:r>
            <a:r>
              <a:rPr lang="en-US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Narubodindra</a:t>
            </a:r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Hospital 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Dental Hospital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Maha</a:t>
            </a:r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Chakri </a:t>
            </a:r>
            <a:r>
              <a:rPr lang="en-US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Sirindhorn</a:t>
            </a:r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Dental Hospital 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Hospital for Tropical Diseases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Mahidol </a:t>
            </a:r>
            <a:r>
              <a:rPr lang="en-US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Nakhonsawan</a:t>
            </a:r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Medical Center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Pasupalun</a:t>
            </a:r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Livestock &amp; Wildlife Hospital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Prasu</a:t>
            </a:r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</a:t>
            </a:r>
            <a:r>
              <a:rPr lang="en-US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Arthorn</a:t>
            </a:r>
            <a:r>
              <a:rPr lang="en-US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Veterinary Teaching Hospital</a:t>
            </a:r>
            <a:endParaRPr lang="en-US" dirty="0">
              <a:cs typeface="DB Helvethaica X 55 Regular" panose="02000506090000020004" pitchFamily="2" charset="-34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4B2B71E-E34C-4747-86E9-C3C4FD39C959}"/>
              </a:ext>
            </a:extLst>
          </p:cNvPr>
          <p:cNvCxnSpPr/>
          <p:nvPr/>
        </p:nvCxnSpPr>
        <p:spPr>
          <a:xfrm>
            <a:off x="2808758" y="626021"/>
            <a:ext cx="166043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60863FF-95EF-4708-8A1B-6CA9AA818411}"/>
              </a:ext>
            </a:extLst>
          </p:cNvPr>
          <p:cNvCxnSpPr/>
          <p:nvPr/>
        </p:nvCxnSpPr>
        <p:spPr>
          <a:xfrm>
            <a:off x="8502507" y="629679"/>
            <a:ext cx="166043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340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Diagonal Corners Rounded 35">
            <a:extLst>
              <a:ext uri="{FF2B5EF4-FFF2-40B4-BE49-F238E27FC236}">
                <a16:creationId xmlns:a16="http://schemas.microsoft.com/office/drawing/2014/main" id="{C0A0817D-A3D5-4801-B21D-9A2880A2CC72}"/>
              </a:ext>
            </a:extLst>
          </p:cNvPr>
          <p:cNvSpPr/>
          <p:nvPr/>
        </p:nvSpPr>
        <p:spPr>
          <a:xfrm rot="5400000" flipH="1">
            <a:off x="8960858" y="-1758780"/>
            <a:ext cx="6857998" cy="10375557"/>
          </a:xfrm>
          <a:prstGeom prst="round2DiagRect">
            <a:avLst>
              <a:gd name="adj1" fmla="val 29741"/>
              <a:gd name="adj2" fmla="val 0"/>
            </a:avLst>
          </a:prstGeom>
          <a:solidFill>
            <a:srgbClr val="003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4A03C2-6553-4677-8F9B-8A1FFD4CD150}"/>
              </a:ext>
            </a:extLst>
          </p:cNvPr>
          <p:cNvSpPr/>
          <p:nvPr/>
        </p:nvSpPr>
        <p:spPr>
          <a:xfrm>
            <a:off x="-154417" y="1296326"/>
            <a:ext cx="3607443" cy="5346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r>
              <a:rPr lang="en-US" sz="2000" b="1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Student enrollment</a:t>
            </a:r>
            <a:endParaRPr lang="en-US" sz="2000" dirty="0">
              <a:ea typeface="Calibri" panose="020F0502020204030204" pitchFamily="34" charset="0"/>
              <a:cs typeface="DB Helvethaica X 55 Regular" panose="02000506090000020004" pitchFamily="2" charset="-34"/>
            </a:endParaRPr>
          </a:p>
          <a:p>
            <a:pPr algn="r">
              <a:lnSpc>
                <a:spcPct val="107000"/>
              </a:lnSpc>
            </a:pPr>
            <a:r>
              <a:rPr lang="en-US" sz="2000" b="1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Staff</a:t>
            </a:r>
          </a:p>
          <a:p>
            <a:pPr algn="r">
              <a:lnSpc>
                <a:spcPct val="107000"/>
              </a:lnSpc>
            </a:pPr>
            <a:r>
              <a:rPr lang="en-US" sz="2000" b="1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Academic staff</a:t>
            </a:r>
            <a:endParaRPr lang="en-US" sz="2000" dirty="0">
              <a:ea typeface="Calibri" panose="020F0502020204030204" pitchFamily="34" charset="0"/>
              <a:cs typeface="DB Helvethaica X 55 Regular" panose="02000506090000020004" pitchFamily="2" charset="-34"/>
            </a:endParaRPr>
          </a:p>
          <a:p>
            <a:pPr algn="r">
              <a:lnSpc>
                <a:spcPct val="107000"/>
              </a:lnSpc>
            </a:pPr>
            <a:r>
              <a:rPr lang="en-US" sz="2000" b="1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Full-time academic staff</a:t>
            </a:r>
            <a:endParaRPr lang="en-US" sz="2000" dirty="0">
              <a:ea typeface="Calibri" panose="020F0502020204030204" pitchFamily="34" charset="0"/>
              <a:cs typeface="DB Helvethaica X 55 Regular" panose="02000506090000020004" pitchFamily="2" charset="-34"/>
            </a:endParaRPr>
          </a:p>
          <a:p>
            <a:pPr algn="r">
              <a:lnSpc>
                <a:spcPct val="107000"/>
              </a:lnSpc>
            </a:pPr>
            <a:r>
              <a:rPr lang="en-US" sz="2000" b="1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Teaching staff with doctoral degrees</a:t>
            </a:r>
          </a:p>
          <a:p>
            <a:pPr algn="r">
              <a:lnSpc>
                <a:spcPct val="107000"/>
              </a:lnSpc>
            </a:pPr>
            <a:r>
              <a:rPr lang="en-US" sz="2000" b="1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International environment: </a:t>
            </a:r>
            <a:endParaRPr lang="en-US" sz="2000" dirty="0">
              <a:ea typeface="Calibri" panose="020F0502020204030204" pitchFamily="34" charset="0"/>
              <a:cs typeface="DB Helvethaica X 55 Regular" panose="02000506090000020004" pitchFamily="2" charset="-34"/>
            </a:endParaRPr>
          </a:p>
          <a:p>
            <a:pPr algn="r">
              <a:lnSpc>
                <a:spcPct val="107000"/>
              </a:lnSpc>
            </a:pPr>
            <a:r>
              <a:rPr lang="en-US" sz="20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Foreign academic staff</a:t>
            </a:r>
          </a:p>
          <a:p>
            <a:pPr algn="r">
              <a:lnSpc>
                <a:spcPct val="107000"/>
              </a:lnSpc>
            </a:pPr>
            <a:r>
              <a:rPr lang="en-US" sz="20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Foreign support staff</a:t>
            </a:r>
          </a:p>
          <a:p>
            <a:pPr algn="r">
              <a:lnSpc>
                <a:spcPct val="107000"/>
              </a:lnSpc>
            </a:pPr>
            <a:r>
              <a:rPr lang="en-US" sz="20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Foreign students (2017-2021) </a:t>
            </a:r>
          </a:p>
          <a:p>
            <a:pPr algn="r">
              <a:lnSpc>
                <a:spcPct val="107000"/>
              </a:lnSpc>
            </a:pPr>
            <a:r>
              <a:rPr lang="en-US" sz="2000" b="1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Degrees awarded:</a:t>
            </a:r>
          </a:p>
          <a:p>
            <a:pPr algn="r">
              <a:lnSpc>
                <a:spcPct val="107000"/>
              </a:lnSpc>
            </a:pPr>
            <a:r>
              <a:rPr lang="en-US" sz="20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Bachelor, Master, Doctorate, </a:t>
            </a:r>
          </a:p>
          <a:p>
            <a:pPr algn="r">
              <a:lnSpc>
                <a:spcPct val="107000"/>
              </a:lnSpc>
            </a:pPr>
            <a:r>
              <a:rPr lang="en-US" sz="20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Double, Joint &amp; </a:t>
            </a:r>
            <a:r>
              <a:rPr lang="en-US" sz="2000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Cotutelle</a:t>
            </a:r>
            <a:r>
              <a:rPr lang="en-US" sz="20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programs </a:t>
            </a:r>
          </a:p>
          <a:p>
            <a:pPr algn="r">
              <a:lnSpc>
                <a:spcPct val="107000"/>
              </a:lnSpc>
            </a:pPr>
            <a:r>
              <a:rPr lang="en-US" sz="2000" b="1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SPOCs</a:t>
            </a:r>
          </a:p>
          <a:p>
            <a:pPr algn="r">
              <a:lnSpc>
                <a:spcPct val="107000"/>
              </a:lnSpc>
            </a:pPr>
            <a:r>
              <a:rPr lang="en-US" sz="2000" b="1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MOOCs</a:t>
            </a:r>
            <a:endParaRPr lang="en-US" sz="2000" dirty="0">
              <a:ea typeface="Calibri" panose="020F0502020204030204" pitchFamily="34" charset="0"/>
              <a:cs typeface="DB Helvethaica X 55 Regular" panose="02000506090000020004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BEF08E-8F2D-4571-8B0F-51A95BC3F5CC}"/>
              </a:ext>
            </a:extLst>
          </p:cNvPr>
          <p:cNvSpPr txBox="1"/>
          <p:nvPr/>
        </p:nvSpPr>
        <p:spPr>
          <a:xfrm>
            <a:off x="392741" y="314251"/>
            <a:ext cx="4201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35AD"/>
                </a:solidFill>
                <a:cs typeface="DB Lim X Bold" panose="02000506060000020004" pitchFamily="2" charset="-34"/>
              </a:rPr>
              <a:t>QUICK FACT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98DA13-2790-4D35-BF5A-8D2AE2CA31FD}"/>
              </a:ext>
            </a:extLst>
          </p:cNvPr>
          <p:cNvSpPr/>
          <p:nvPr/>
        </p:nvSpPr>
        <p:spPr>
          <a:xfrm>
            <a:off x="7326666" y="1503717"/>
            <a:ext cx="6096000" cy="39124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               </a:t>
            </a: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  <a:cs typeface="DB Lim X Bold" panose="02000506060000020004" pitchFamily="2" charset="-34"/>
              </a:rPr>
              <a:t>Academic calendar</a:t>
            </a:r>
          </a:p>
          <a:p>
            <a:pPr>
              <a:lnSpc>
                <a:spcPct val="107000"/>
              </a:lnSpc>
            </a:pPr>
            <a:endParaRPr lang="en-US" sz="1600" dirty="0">
              <a:solidFill>
                <a:schemeClr val="bg1"/>
              </a:solidFill>
              <a:ea typeface="Calibri" panose="020F0502020204030204" pitchFamily="34" charset="0"/>
              <a:cs typeface="DB Helvethaica X 55 Regular" panose="02000506090000020004" pitchFamily="2" charset="-34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Semester</a:t>
            </a:r>
            <a:endParaRPr lang="en-US" sz="1600" dirty="0">
              <a:solidFill>
                <a:schemeClr val="bg1"/>
              </a:solidFill>
              <a:ea typeface="Calibri" panose="020F0502020204030204" pitchFamily="34" charset="0"/>
              <a:cs typeface="DB Helvethaica X 55 Regular" panose="02000506090000020004" pitchFamily="2" charset="-34"/>
            </a:endParaRPr>
          </a:p>
          <a:p>
            <a:pPr>
              <a:lnSpc>
                <a:spcPct val="107000"/>
              </a:lnSpc>
            </a:pP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     1</a:t>
            </a:r>
            <a:r>
              <a:rPr lang="en-US" sz="1600" b="1" baseline="30000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st</a:t>
            </a: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 Semester:</a:t>
            </a:r>
          </a:p>
          <a:p>
            <a:pPr>
              <a:lnSpc>
                <a:spcPct val="107000"/>
              </a:lnSpc>
            </a:pPr>
            <a:r>
              <a:rPr lang="th-TH" sz="1600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     </a:t>
            </a:r>
            <a:r>
              <a:rPr lang="en-US" sz="1600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Mid of August – mid of December</a:t>
            </a:r>
          </a:p>
          <a:p>
            <a:pPr>
              <a:lnSpc>
                <a:spcPct val="107000"/>
              </a:lnSpc>
            </a:pP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     2</a:t>
            </a:r>
            <a:r>
              <a:rPr lang="en-US" sz="1600" b="1" baseline="30000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nd</a:t>
            </a: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 Semester:</a:t>
            </a:r>
          </a:p>
          <a:p>
            <a:pPr>
              <a:lnSpc>
                <a:spcPct val="107000"/>
              </a:lnSpc>
            </a:pPr>
            <a:r>
              <a:rPr lang="th-TH" sz="1600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     </a:t>
            </a:r>
            <a:r>
              <a:rPr lang="en-US" sz="1600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Mid of January – end of May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Trimester </a:t>
            </a:r>
            <a:r>
              <a:rPr lang="en-US" sz="1600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(Mahidol University International College)</a:t>
            </a:r>
          </a:p>
          <a:p>
            <a:pPr>
              <a:lnSpc>
                <a:spcPct val="107000"/>
              </a:lnSpc>
            </a:pP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     1</a:t>
            </a:r>
            <a:r>
              <a:rPr lang="en-US" sz="1600" b="1" baseline="30000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st</a:t>
            </a: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 trimester:</a:t>
            </a:r>
          </a:p>
          <a:p>
            <a:pPr>
              <a:lnSpc>
                <a:spcPct val="107000"/>
              </a:lnSpc>
            </a:pPr>
            <a:r>
              <a:rPr lang="th-TH" sz="1600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     </a:t>
            </a:r>
            <a:r>
              <a:rPr lang="en-US" sz="1600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Beginning of September – beginning of December</a:t>
            </a:r>
          </a:p>
          <a:p>
            <a:pPr>
              <a:lnSpc>
                <a:spcPct val="107000"/>
              </a:lnSpc>
            </a:pP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     2</a:t>
            </a:r>
            <a:r>
              <a:rPr lang="en-US" sz="1600" b="1" baseline="30000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nd</a:t>
            </a: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 trimester:</a:t>
            </a:r>
          </a:p>
          <a:p>
            <a:pPr>
              <a:lnSpc>
                <a:spcPct val="107000"/>
              </a:lnSpc>
            </a:pPr>
            <a:r>
              <a:rPr lang="th-TH" sz="1600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     </a:t>
            </a:r>
            <a:r>
              <a:rPr lang="en-US" sz="1600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Beginning of January – beginning of April</a:t>
            </a:r>
          </a:p>
          <a:p>
            <a:pPr>
              <a:lnSpc>
                <a:spcPct val="107000"/>
              </a:lnSpc>
            </a:pP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     3</a:t>
            </a:r>
            <a:r>
              <a:rPr lang="en-US" sz="1600" b="1" baseline="30000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rd</a:t>
            </a: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 trimester:</a:t>
            </a:r>
          </a:p>
          <a:p>
            <a:pPr>
              <a:lnSpc>
                <a:spcPct val="107000"/>
              </a:lnSpc>
            </a:pPr>
            <a:r>
              <a:rPr lang="th-TH" sz="1600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     </a:t>
            </a:r>
            <a:r>
              <a:rPr lang="en-US" sz="1600" dirty="0">
                <a:solidFill>
                  <a:schemeClr val="bg1"/>
                </a:solidFill>
                <a:ea typeface="Calibri" panose="020F0502020204030204" pitchFamily="34" charset="0"/>
                <a:cs typeface="DB Helvethaica X 55 Regular" panose="02000506090000020004" pitchFamily="2" charset="-34"/>
              </a:rPr>
              <a:t>End of April – end of July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9D6EEC-06CE-4496-BC0B-DB44D55FE5DF}"/>
              </a:ext>
            </a:extLst>
          </p:cNvPr>
          <p:cNvSpPr/>
          <p:nvPr/>
        </p:nvSpPr>
        <p:spPr>
          <a:xfrm>
            <a:off x="3639425" y="1308609"/>
            <a:ext cx="957313" cy="5350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50"/>
              </a:spcAft>
            </a:pPr>
            <a:r>
              <a:rPr lang="en-US" sz="2000" b="1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32,675</a:t>
            </a:r>
          </a:p>
          <a:p>
            <a:pPr>
              <a:spcAft>
                <a:spcPts val="150"/>
              </a:spcAft>
            </a:pPr>
            <a:r>
              <a:rPr lang="en-US" sz="2000" b="1" dirty="0">
                <a:cs typeface="DB Helvethaica X 55 Regular" panose="02000506090000020004" pitchFamily="2" charset="-34"/>
              </a:rPr>
              <a:t>37,471 </a:t>
            </a:r>
          </a:p>
          <a:p>
            <a:pPr>
              <a:spcAft>
                <a:spcPts val="150"/>
              </a:spcAft>
            </a:pPr>
            <a:r>
              <a:rPr lang="en-US" sz="2000" b="1" dirty="0">
                <a:cs typeface="DB Helvethaica X 55 Regular" panose="02000506090000020004" pitchFamily="2" charset="-34"/>
              </a:rPr>
              <a:t>4,015</a:t>
            </a:r>
          </a:p>
          <a:p>
            <a:pPr>
              <a:spcAft>
                <a:spcPts val="150"/>
              </a:spcAft>
            </a:pPr>
            <a:r>
              <a:rPr lang="en-US" sz="2000" b="1" dirty="0">
                <a:cs typeface="DB Helvethaica X 55 Regular" panose="02000506090000020004" pitchFamily="2" charset="-34"/>
              </a:rPr>
              <a:t>3,985</a:t>
            </a:r>
          </a:p>
          <a:p>
            <a:pPr>
              <a:spcAft>
                <a:spcPts val="150"/>
              </a:spcAft>
            </a:pPr>
            <a:r>
              <a:rPr lang="en-US" sz="2000" b="1" dirty="0">
                <a:cs typeface="DB Helvethaica X 55 Regular" panose="02000506090000020004" pitchFamily="2" charset="-34"/>
              </a:rPr>
              <a:t>3,550 </a:t>
            </a:r>
          </a:p>
          <a:p>
            <a:pPr>
              <a:spcAft>
                <a:spcPts val="150"/>
              </a:spcAft>
            </a:pPr>
            <a:endParaRPr lang="en-US" sz="2000" b="1" dirty="0">
              <a:ea typeface="Calibri" panose="020F0502020204030204" pitchFamily="34" charset="0"/>
              <a:cs typeface="DB Helvethaica X 55 Regular" panose="02000506090000020004" pitchFamily="2" charset="-34"/>
            </a:endParaRPr>
          </a:p>
          <a:p>
            <a:pPr>
              <a:spcAft>
                <a:spcPts val="150"/>
              </a:spcAft>
            </a:pPr>
            <a:endParaRPr lang="th-TH" sz="2000" b="1" dirty="0">
              <a:cs typeface="DB Helvethaica X 55 Regular" panose="02000506090000020004" pitchFamily="2" charset="-34"/>
            </a:endParaRPr>
          </a:p>
          <a:p>
            <a:pPr>
              <a:spcAft>
                <a:spcPts val="150"/>
              </a:spcAft>
            </a:pPr>
            <a:r>
              <a:rPr lang="en-US" sz="2000" b="1" dirty="0">
                <a:cs typeface="DB Helvethaica X 55 Regular" panose="02000506090000020004" pitchFamily="2" charset="-34"/>
              </a:rPr>
              <a:t>142</a:t>
            </a:r>
          </a:p>
          <a:p>
            <a:pPr>
              <a:spcAft>
                <a:spcPts val="150"/>
              </a:spcAft>
            </a:pPr>
            <a:r>
              <a:rPr lang="en-US" sz="2000" b="1" dirty="0">
                <a:cs typeface="DB Helvethaica X 55 Regular" panose="02000506090000020004" pitchFamily="2" charset="-34"/>
              </a:rPr>
              <a:t>133</a:t>
            </a:r>
          </a:p>
          <a:p>
            <a:pPr>
              <a:spcAft>
                <a:spcPts val="150"/>
              </a:spcAft>
            </a:pPr>
            <a:r>
              <a:rPr lang="en-US" sz="2000" b="1" dirty="0">
                <a:cs typeface="DB Helvethaica X 55 Regular" panose="02000506090000020004" pitchFamily="2" charset="-34"/>
              </a:rPr>
              <a:t>1,500 </a:t>
            </a:r>
          </a:p>
          <a:p>
            <a:pPr>
              <a:spcAft>
                <a:spcPts val="150"/>
              </a:spcAft>
            </a:pPr>
            <a:endParaRPr lang="en-US" sz="2000" b="1" dirty="0">
              <a:cs typeface="DB Helvethaica X 55 Regular" panose="02000506090000020004" pitchFamily="2" charset="-34"/>
            </a:endParaRPr>
          </a:p>
          <a:p>
            <a:pPr>
              <a:spcAft>
                <a:spcPts val="130"/>
              </a:spcAft>
            </a:pPr>
            <a:endParaRPr lang="en-US" sz="2000" b="1" dirty="0">
              <a:cs typeface="DB Helvethaica X 55 Regular" panose="02000506090000020004" pitchFamily="2" charset="-34"/>
            </a:endParaRPr>
          </a:p>
          <a:p>
            <a:pPr>
              <a:spcAft>
                <a:spcPts val="130"/>
              </a:spcAft>
            </a:pPr>
            <a:endParaRPr lang="en-US" sz="2000" b="1" dirty="0">
              <a:cs typeface="DB Helvethaica X 55 Regular" panose="02000506090000020004" pitchFamily="2" charset="-34"/>
            </a:endParaRPr>
          </a:p>
          <a:p>
            <a:pPr>
              <a:spcAft>
                <a:spcPts val="130"/>
              </a:spcAft>
            </a:pPr>
            <a:endParaRPr lang="th-TH" sz="2000" b="1" dirty="0">
              <a:cs typeface="DB Helvethaica X 55 Regular" panose="02000506090000020004" pitchFamily="2" charset="-34"/>
            </a:endParaRPr>
          </a:p>
          <a:p>
            <a:pPr>
              <a:spcAft>
                <a:spcPts val="130"/>
              </a:spcAft>
            </a:pPr>
            <a:r>
              <a:rPr lang="en-US" sz="2000" b="1" dirty="0">
                <a:cs typeface="DB Helvethaica X 55 Regular" panose="02000506090000020004" pitchFamily="2" charset="-34"/>
              </a:rPr>
              <a:t>380</a:t>
            </a:r>
          </a:p>
          <a:p>
            <a:pPr>
              <a:spcAft>
                <a:spcPts val="130"/>
              </a:spcAft>
            </a:pPr>
            <a:r>
              <a:rPr lang="en-US" sz="2000" b="1" dirty="0">
                <a:cs typeface="DB Helvethaica X 55 Regular" panose="02000506090000020004" pitchFamily="2" charset="-34"/>
              </a:rPr>
              <a:t>77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9A282B-39E0-4515-B698-4C499069D322}"/>
              </a:ext>
            </a:extLst>
          </p:cNvPr>
          <p:cNvSpPr/>
          <p:nvPr/>
        </p:nvSpPr>
        <p:spPr>
          <a:xfrm>
            <a:off x="4525838" y="1460670"/>
            <a:ext cx="2488557" cy="84353"/>
          </a:xfrm>
          <a:prstGeom prst="roundRect">
            <a:avLst/>
          </a:prstGeom>
          <a:solidFill>
            <a:srgbClr val="BD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886A0A-8505-42C2-9FF3-DF340C6DB82D}"/>
              </a:ext>
            </a:extLst>
          </p:cNvPr>
          <p:cNvSpPr/>
          <p:nvPr/>
        </p:nvSpPr>
        <p:spPr>
          <a:xfrm>
            <a:off x="4525838" y="1460669"/>
            <a:ext cx="1829242" cy="84353"/>
          </a:xfrm>
          <a:prstGeom prst="roundRect">
            <a:avLst/>
          </a:prstGeom>
          <a:solidFill>
            <a:srgbClr val="003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499086E-93D3-4715-9205-9E1AA41E7CCA}"/>
              </a:ext>
            </a:extLst>
          </p:cNvPr>
          <p:cNvSpPr/>
          <p:nvPr/>
        </p:nvSpPr>
        <p:spPr>
          <a:xfrm>
            <a:off x="4525839" y="1789711"/>
            <a:ext cx="2488557" cy="84353"/>
          </a:xfrm>
          <a:prstGeom prst="roundRect">
            <a:avLst/>
          </a:prstGeom>
          <a:solidFill>
            <a:srgbClr val="BD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2B384C-201F-4E49-9C95-DD6B6473422E}"/>
              </a:ext>
            </a:extLst>
          </p:cNvPr>
          <p:cNvSpPr/>
          <p:nvPr/>
        </p:nvSpPr>
        <p:spPr>
          <a:xfrm>
            <a:off x="4525838" y="1789710"/>
            <a:ext cx="1946081" cy="84353"/>
          </a:xfrm>
          <a:prstGeom prst="roundRect">
            <a:avLst/>
          </a:prstGeom>
          <a:solidFill>
            <a:srgbClr val="003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188AEE-46F4-4A7F-AED5-F715C2843AFA}"/>
              </a:ext>
            </a:extLst>
          </p:cNvPr>
          <p:cNvSpPr/>
          <p:nvPr/>
        </p:nvSpPr>
        <p:spPr>
          <a:xfrm>
            <a:off x="4525838" y="2131111"/>
            <a:ext cx="2488557" cy="84353"/>
          </a:xfrm>
          <a:prstGeom prst="roundRect">
            <a:avLst/>
          </a:prstGeom>
          <a:solidFill>
            <a:srgbClr val="BD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C49F53-9B4D-4BA1-95D9-25FD0A0A05E0}"/>
              </a:ext>
            </a:extLst>
          </p:cNvPr>
          <p:cNvSpPr/>
          <p:nvPr/>
        </p:nvSpPr>
        <p:spPr>
          <a:xfrm>
            <a:off x="4525838" y="2131110"/>
            <a:ext cx="756938" cy="84353"/>
          </a:xfrm>
          <a:prstGeom prst="roundRect">
            <a:avLst/>
          </a:prstGeom>
          <a:solidFill>
            <a:srgbClr val="003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BC28302-9B62-4940-8254-5083CF458587}"/>
              </a:ext>
            </a:extLst>
          </p:cNvPr>
          <p:cNvSpPr/>
          <p:nvPr/>
        </p:nvSpPr>
        <p:spPr>
          <a:xfrm>
            <a:off x="4525838" y="2456932"/>
            <a:ext cx="2488557" cy="84353"/>
          </a:xfrm>
          <a:prstGeom prst="roundRect">
            <a:avLst/>
          </a:prstGeom>
          <a:solidFill>
            <a:srgbClr val="BD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9C2B87E-9EA6-485F-826B-39251C787FFD}"/>
              </a:ext>
            </a:extLst>
          </p:cNvPr>
          <p:cNvSpPr/>
          <p:nvPr/>
        </p:nvSpPr>
        <p:spPr>
          <a:xfrm>
            <a:off x="4525838" y="2456931"/>
            <a:ext cx="726882" cy="84354"/>
          </a:xfrm>
          <a:prstGeom prst="roundRect">
            <a:avLst/>
          </a:prstGeom>
          <a:solidFill>
            <a:srgbClr val="003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87BD95-8B3F-461A-8E81-CD57F6628FB8}"/>
              </a:ext>
            </a:extLst>
          </p:cNvPr>
          <p:cNvSpPr/>
          <p:nvPr/>
        </p:nvSpPr>
        <p:spPr>
          <a:xfrm>
            <a:off x="4525837" y="2776694"/>
            <a:ext cx="2488557" cy="84353"/>
          </a:xfrm>
          <a:prstGeom prst="roundRect">
            <a:avLst/>
          </a:prstGeom>
          <a:solidFill>
            <a:srgbClr val="BD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CB4C9FA-E040-431A-AA7B-B895B9388976}"/>
              </a:ext>
            </a:extLst>
          </p:cNvPr>
          <p:cNvSpPr/>
          <p:nvPr/>
        </p:nvSpPr>
        <p:spPr>
          <a:xfrm>
            <a:off x="4525837" y="2776693"/>
            <a:ext cx="706562" cy="84354"/>
          </a:xfrm>
          <a:prstGeom prst="roundRect">
            <a:avLst/>
          </a:prstGeom>
          <a:solidFill>
            <a:srgbClr val="003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BE7FC78-8205-482F-8CAA-24AA8E9F8561}"/>
              </a:ext>
            </a:extLst>
          </p:cNvPr>
          <p:cNvSpPr/>
          <p:nvPr/>
        </p:nvSpPr>
        <p:spPr>
          <a:xfrm>
            <a:off x="4525839" y="3786981"/>
            <a:ext cx="2488557" cy="84353"/>
          </a:xfrm>
          <a:prstGeom prst="roundRect">
            <a:avLst/>
          </a:prstGeom>
          <a:solidFill>
            <a:srgbClr val="BD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54BE24D-9650-4C50-9BCD-5F467E498749}"/>
              </a:ext>
            </a:extLst>
          </p:cNvPr>
          <p:cNvSpPr/>
          <p:nvPr/>
        </p:nvSpPr>
        <p:spPr>
          <a:xfrm>
            <a:off x="4525839" y="3786980"/>
            <a:ext cx="45719" cy="84353"/>
          </a:xfrm>
          <a:prstGeom prst="roundRect">
            <a:avLst/>
          </a:prstGeom>
          <a:solidFill>
            <a:srgbClr val="003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591FC93-C35B-4AAE-86B4-583ADB9F4008}"/>
              </a:ext>
            </a:extLst>
          </p:cNvPr>
          <p:cNvSpPr/>
          <p:nvPr/>
        </p:nvSpPr>
        <p:spPr>
          <a:xfrm>
            <a:off x="4525838" y="4106683"/>
            <a:ext cx="2488557" cy="84353"/>
          </a:xfrm>
          <a:prstGeom prst="roundRect">
            <a:avLst/>
          </a:prstGeom>
          <a:solidFill>
            <a:srgbClr val="BD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E94619B-17FF-4D43-8029-04E00B22DD71}"/>
              </a:ext>
            </a:extLst>
          </p:cNvPr>
          <p:cNvSpPr/>
          <p:nvPr/>
        </p:nvSpPr>
        <p:spPr>
          <a:xfrm>
            <a:off x="4525838" y="4106682"/>
            <a:ext cx="45719" cy="84353"/>
          </a:xfrm>
          <a:prstGeom prst="roundRect">
            <a:avLst/>
          </a:prstGeom>
          <a:solidFill>
            <a:srgbClr val="003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CD66F95-95CC-4358-AA5B-727697A11212}"/>
              </a:ext>
            </a:extLst>
          </p:cNvPr>
          <p:cNvSpPr/>
          <p:nvPr/>
        </p:nvSpPr>
        <p:spPr>
          <a:xfrm>
            <a:off x="4517709" y="4432971"/>
            <a:ext cx="2488557" cy="84353"/>
          </a:xfrm>
          <a:prstGeom prst="roundRect">
            <a:avLst/>
          </a:prstGeom>
          <a:solidFill>
            <a:srgbClr val="BD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80C76AA-3384-4F06-8DB5-14E7A726155C}"/>
              </a:ext>
            </a:extLst>
          </p:cNvPr>
          <p:cNvSpPr/>
          <p:nvPr/>
        </p:nvSpPr>
        <p:spPr>
          <a:xfrm>
            <a:off x="4517709" y="4432970"/>
            <a:ext cx="282382" cy="84353"/>
          </a:xfrm>
          <a:prstGeom prst="roundRect">
            <a:avLst/>
          </a:prstGeom>
          <a:solidFill>
            <a:srgbClr val="003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8BFF9EA-AEB5-4192-9797-47905BC024EE}"/>
              </a:ext>
            </a:extLst>
          </p:cNvPr>
          <p:cNvSpPr/>
          <p:nvPr/>
        </p:nvSpPr>
        <p:spPr>
          <a:xfrm>
            <a:off x="4517709" y="6058718"/>
            <a:ext cx="2488557" cy="84353"/>
          </a:xfrm>
          <a:prstGeom prst="roundRect">
            <a:avLst/>
          </a:prstGeom>
          <a:solidFill>
            <a:srgbClr val="BD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C4C12EA-4B92-48C2-837B-BF09A6E5FC26}"/>
              </a:ext>
            </a:extLst>
          </p:cNvPr>
          <p:cNvSpPr/>
          <p:nvPr/>
        </p:nvSpPr>
        <p:spPr>
          <a:xfrm>
            <a:off x="4517709" y="6058717"/>
            <a:ext cx="76642" cy="84353"/>
          </a:xfrm>
          <a:prstGeom prst="roundRect">
            <a:avLst/>
          </a:prstGeom>
          <a:solidFill>
            <a:srgbClr val="003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FD122C0-FB88-4B41-828C-1AA6B46C1A75}"/>
              </a:ext>
            </a:extLst>
          </p:cNvPr>
          <p:cNvSpPr/>
          <p:nvPr/>
        </p:nvSpPr>
        <p:spPr>
          <a:xfrm>
            <a:off x="4517709" y="6398609"/>
            <a:ext cx="2488557" cy="84353"/>
          </a:xfrm>
          <a:prstGeom prst="roundRect">
            <a:avLst/>
          </a:prstGeom>
          <a:solidFill>
            <a:srgbClr val="BD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C8F38D5-8D51-43D4-B69A-F41CF8E7EAE4}"/>
              </a:ext>
            </a:extLst>
          </p:cNvPr>
          <p:cNvSpPr/>
          <p:nvPr/>
        </p:nvSpPr>
        <p:spPr>
          <a:xfrm>
            <a:off x="4517709" y="6398608"/>
            <a:ext cx="45719" cy="84353"/>
          </a:xfrm>
          <a:prstGeom prst="roundRect">
            <a:avLst/>
          </a:prstGeom>
          <a:solidFill>
            <a:srgbClr val="003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FE8E761-CF38-40AA-8BBE-A9D185B89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33" y="1431401"/>
            <a:ext cx="434593" cy="434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C3DF7E-4729-4D7E-875F-340421097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150" y="4536978"/>
            <a:ext cx="2363850" cy="232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38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90282BD-B159-44C4-90A6-DEE3A18C2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4080" y="-74105"/>
            <a:ext cx="10397183" cy="693210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D5C4F1D-087D-46DE-B3EE-FCF9597BC54D}"/>
              </a:ext>
            </a:extLst>
          </p:cNvPr>
          <p:cNvSpPr/>
          <p:nvPr/>
        </p:nvSpPr>
        <p:spPr>
          <a:xfrm>
            <a:off x="2709687" y="1456066"/>
            <a:ext cx="2225718" cy="513354"/>
          </a:xfrm>
          <a:prstGeom prst="roundRect">
            <a:avLst/>
          </a:prstGeom>
          <a:solidFill>
            <a:srgbClr val="003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5539286D-DF39-4F12-8D8F-DA45B0292C7E}"/>
              </a:ext>
            </a:extLst>
          </p:cNvPr>
          <p:cNvSpPr/>
          <p:nvPr/>
        </p:nvSpPr>
        <p:spPr>
          <a:xfrm flipV="1">
            <a:off x="2592729" y="-255181"/>
            <a:ext cx="10694586" cy="7185444"/>
          </a:xfrm>
          <a:prstGeom prst="round2DiagRect">
            <a:avLst>
              <a:gd name="adj1" fmla="val 21640"/>
              <a:gd name="adj2" fmla="val 0"/>
            </a:avLst>
          </a:prstGeom>
          <a:solidFill>
            <a:srgbClr val="FF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418B2054-E6AF-499C-859F-580B52D3E89D}"/>
              </a:ext>
            </a:extLst>
          </p:cNvPr>
          <p:cNvSpPr/>
          <p:nvPr/>
        </p:nvSpPr>
        <p:spPr>
          <a:xfrm flipV="1">
            <a:off x="3144274" y="1631795"/>
            <a:ext cx="2194560" cy="49008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35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2A9A04-6F52-4E43-85B6-53F33BC30B38}"/>
              </a:ext>
            </a:extLst>
          </p:cNvPr>
          <p:cNvSpPr/>
          <p:nvPr/>
        </p:nvSpPr>
        <p:spPr>
          <a:xfrm>
            <a:off x="3151081" y="2173857"/>
            <a:ext cx="3717342" cy="4331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Faculty of Dentistry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Faculty of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Faculty of Environment and Resources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Faculty of Graduate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Faculty of Information and Communication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Faculty of Liberal 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Faculty of Medical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Faculty of Medicine </a:t>
            </a:r>
            <a:r>
              <a:rPr lang="en-US" sz="1450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Ramathibodi</a:t>
            </a: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Hospital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Faculty of Medicine </a:t>
            </a:r>
            <a:r>
              <a:rPr lang="en-US" sz="1450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Siriraj</a:t>
            </a: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Hospital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Faculty of Nursing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Faculty of Pharmacy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Faculty of Physical Therapy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Faculty of Public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Faculty of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Faculty of Social Sciences and Humanities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Faculty of Tropical Medicine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Faculty of Veterinary Sciences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EB3F0C-5402-4EF0-876B-92CFAC966507}"/>
              </a:ext>
            </a:extLst>
          </p:cNvPr>
          <p:cNvSpPr/>
          <p:nvPr/>
        </p:nvSpPr>
        <p:spPr>
          <a:xfrm>
            <a:off x="6922736" y="2123014"/>
            <a:ext cx="437137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College of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College of Music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College of Sports Science and 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College of Religious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Mahidol University International College (MUIC)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FD63C3-B828-4706-B596-27143AC03E4E}"/>
              </a:ext>
            </a:extLst>
          </p:cNvPr>
          <p:cNvSpPr/>
          <p:nvPr/>
        </p:nvSpPr>
        <p:spPr>
          <a:xfrm>
            <a:off x="6932860" y="3890481"/>
            <a:ext cx="49241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ASEAN Institute for Health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Institute of Human Rights and Peace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Institute for Innovative Learning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Institute of Molecular Biosciences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Institute of Nutrition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Institute for Population and Social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National Institute for Child and Family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5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Research Institute for Languages and Cultures of Asia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5CF04F-D605-4433-ADBD-631485A4F171}"/>
              </a:ext>
            </a:extLst>
          </p:cNvPr>
          <p:cNvSpPr/>
          <p:nvPr/>
        </p:nvSpPr>
        <p:spPr>
          <a:xfrm>
            <a:off x="3030485" y="1671433"/>
            <a:ext cx="21945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C726"/>
                </a:solidFill>
                <a:ea typeface="Calibri" panose="020F0502020204030204" pitchFamily="34" charset="0"/>
                <a:cs typeface="DB Lim X Bold" panose="02000506060000020004" pitchFamily="2" charset="-34"/>
              </a:rPr>
              <a:t>17 </a:t>
            </a:r>
            <a:r>
              <a:rPr lang="en-US" sz="2200" b="1" dirty="0">
                <a:solidFill>
                  <a:schemeClr val="bg1"/>
                </a:solidFill>
                <a:ea typeface="Calibri" panose="020F0502020204030204" pitchFamily="34" charset="0"/>
                <a:cs typeface="DB Lim X Bold" panose="02000506060000020004" pitchFamily="2" charset="-34"/>
              </a:rPr>
              <a:t>Faculties</a:t>
            </a:r>
            <a:endParaRPr lang="en-US" sz="2200" dirty="0">
              <a:solidFill>
                <a:schemeClr val="bg1"/>
              </a:solidFill>
              <a:ea typeface="Calibri" panose="020F0502020204030204" pitchFamily="34" charset="0"/>
              <a:cs typeface="DB Lim X Bold" panose="02000506060000020004" pitchFamily="2" charset="-34"/>
            </a:endParaRPr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E3F8F5C5-3643-434B-9757-5FFF14BAFE15}"/>
              </a:ext>
            </a:extLst>
          </p:cNvPr>
          <p:cNvSpPr/>
          <p:nvPr/>
        </p:nvSpPr>
        <p:spPr>
          <a:xfrm flipV="1">
            <a:off x="6913862" y="1604253"/>
            <a:ext cx="2194560" cy="50441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35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F2CE1D-8934-45C5-96D5-FFCF00B81822}"/>
              </a:ext>
            </a:extLst>
          </p:cNvPr>
          <p:cNvSpPr/>
          <p:nvPr/>
        </p:nvSpPr>
        <p:spPr>
          <a:xfrm>
            <a:off x="6842742" y="1634898"/>
            <a:ext cx="21945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C726"/>
                </a:solidFill>
                <a:ea typeface="Calibri" panose="020F0502020204030204" pitchFamily="34" charset="0"/>
                <a:cs typeface="DB Lim X Bold" panose="02000506060000020004" pitchFamily="2" charset="-34"/>
              </a:rPr>
              <a:t>5 </a:t>
            </a:r>
            <a:r>
              <a:rPr lang="en-US" sz="2200" b="1" dirty="0">
                <a:solidFill>
                  <a:schemeClr val="bg1"/>
                </a:solidFill>
                <a:ea typeface="Calibri" panose="020F0502020204030204" pitchFamily="34" charset="0"/>
                <a:cs typeface="DB Lim X Bold" panose="02000506060000020004" pitchFamily="2" charset="-34"/>
              </a:rPr>
              <a:t>Colleges</a:t>
            </a:r>
            <a:endParaRPr lang="en-US" sz="2200" dirty="0">
              <a:solidFill>
                <a:schemeClr val="bg1"/>
              </a:solidFill>
              <a:ea typeface="Calibri" panose="020F0502020204030204" pitchFamily="34" charset="0"/>
              <a:cs typeface="DB Lim X Bold" panose="02000506060000020004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B583D2-F223-47A8-9B4C-30DD0B7595AC}"/>
              </a:ext>
            </a:extLst>
          </p:cNvPr>
          <p:cNvSpPr txBox="1"/>
          <p:nvPr/>
        </p:nvSpPr>
        <p:spPr>
          <a:xfrm>
            <a:off x="460819" y="4914064"/>
            <a:ext cx="24686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B Lim X Bold" panose="02000506060000020004" pitchFamily="2" charset="-34"/>
              </a:rPr>
              <a:t>17</a:t>
            </a:r>
            <a:r>
              <a:rPr lang="en-US" sz="2400" b="1" dirty="0">
                <a:solidFill>
                  <a:srgbClr val="001E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B Lim X Bold" panose="02000506060000020004" pitchFamily="2" charset="-34"/>
              </a:rPr>
              <a:t> </a:t>
            </a:r>
            <a:r>
              <a:rPr lang="en-US" sz="2400" b="1" dirty="0">
                <a:solidFill>
                  <a:srgbClr val="001E60"/>
                </a:solidFill>
                <a:cs typeface="DB Lim X Bold" panose="02000506060000020004" pitchFamily="2" charset="-34"/>
              </a:rPr>
              <a:t>FACULTIES</a:t>
            </a:r>
            <a:endParaRPr lang="en-US" sz="2400" dirty="0">
              <a:solidFill>
                <a:srgbClr val="001E60"/>
              </a:solidFill>
              <a:cs typeface="DB Lim X Bold" panose="02000506060000020004" pitchFamily="2" charset="-34"/>
            </a:endParaRPr>
          </a:p>
          <a:p>
            <a:r>
              <a:rPr lang="th-TH" sz="2400" b="1" dirty="0">
                <a:solidFill>
                  <a:schemeClr val="bg1"/>
                </a:solidFill>
                <a:cs typeface="DB Lim X Bold" panose="02000506060000020004" pitchFamily="2" charset="-34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B Lim X Bold" panose="02000506060000020004" pitchFamily="2" charset="-34"/>
              </a:rPr>
              <a:t>5</a:t>
            </a:r>
            <a:r>
              <a:rPr lang="en-US" sz="2400" b="1" dirty="0">
                <a:solidFill>
                  <a:schemeClr val="bg1"/>
                </a:solidFill>
                <a:cs typeface="DB Lim X Bold" panose="02000506060000020004" pitchFamily="2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cs typeface="DB Lim X Bold" panose="02000506060000020004" pitchFamily="2" charset="-34"/>
              </a:rPr>
              <a:t> </a:t>
            </a:r>
            <a:r>
              <a:rPr lang="en-US" sz="2400" b="1" dirty="0">
                <a:solidFill>
                  <a:srgbClr val="001E60"/>
                </a:solidFill>
                <a:cs typeface="DB Lim X Bold" panose="02000506060000020004" pitchFamily="2" charset="-34"/>
              </a:rPr>
              <a:t>COLLEGES</a:t>
            </a:r>
            <a:endParaRPr lang="en-US" sz="2400" dirty="0">
              <a:solidFill>
                <a:srgbClr val="001E60"/>
              </a:solidFill>
              <a:cs typeface="DB Lim X Bold" panose="02000506060000020004" pitchFamily="2" charset="-34"/>
            </a:endParaRPr>
          </a:p>
          <a:p>
            <a:r>
              <a:rPr lang="th-TH" sz="2400" b="1" dirty="0">
                <a:solidFill>
                  <a:srgbClr val="001E60"/>
                </a:solidFill>
                <a:cs typeface="DB Lim X Bold" panose="02000506060000020004" pitchFamily="2" charset="-34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B Lim X Bold" panose="02000506060000020004" pitchFamily="2" charset="-34"/>
              </a:rPr>
              <a:t>8</a:t>
            </a:r>
            <a:r>
              <a:rPr lang="en-US" sz="2400" b="1" dirty="0">
                <a:solidFill>
                  <a:srgbClr val="FFC726"/>
                </a:solidFill>
                <a:cs typeface="DB Lim X Bold" panose="02000506060000020004" pitchFamily="2" charset="-34"/>
              </a:rPr>
              <a:t> </a:t>
            </a:r>
            <a:r>
              <a:rPr lang="th-TH" sz="2400" b="1" dirty="0">
                <a:solidFill>
                  <a:srgbClr val="001E60"/>
                </a:solidFill>
                <a:cs typeface="DB Lim X Bold" panose="02000506060000020004" pitchFamily="2" charset="-34"/>
              </a:rPr>
              <a:t> </a:t>
            </a:r>
            <a:r>
              <a:rPr lang="en-US" sz="2400" b="1" dirty="0">
                <a:solidFill>
                  <a:srgbClr val="001E60"/>
                </a:solidFill>
                <a:cs typeface="DB Lim X Bold" panose="02000506060000020004" pitchFamily="2" charset="-34"/>
              </a:rPr>
              <a:t>INSTITUTES</a:t>
            </a:r>
          </a:p>
          <a:p>
            <a:r>
              <a:rPr lang="en-US" sz="2400" b="1" dirty="0">
                <a:solidFill>
                  <a:srgbClr val="001E60"/>
                </a:solidFill>
                <a:cs typeface="DB Lim X Bold" panose="02000506060000020004" pitchFamily="2" charset="-34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B Lim X Bold" panose="02000506060000020004" pitchFamily="2" charset="-34"/>
              </a:rPr>
              <a:t>1</a:t>
            </a:r>
            <a:r>
              <a:rPr lang="en-US" sz="2400" b="1" dirty="0">
                <a:solidFill>
                  <a:srgbClr val="001E60"/>
                </a:solidFill>
                <a:cs typeface="DB Lim X Bold" panose="02000506060000020004" pitchFamily="2" charset="-34"/>
              </a:rPr>
              <a:t>  Demonstration</a:t>
            </a:r>
          </a:p>
          <a:p>
            <a:r>
              <a:rPr lang="en-US" sz="2400" b="1" dirty="0">
                <a:solidFill>
                  <a:srgbClr val="001E60"/>
                </a:solidFill>
                <a:cs typeface="DB Lim X Bold" panose="02000506060000020004" pitchFamily="2" charset="-34"/>
              </a:rPr>
              <a:t>     School</a:t>
            </a:r>
            <a:endParaRPr lang="en-US" sz="2400" dirty="0">
              <a:solidFill>
                <a:srgbClr val="001E60"/>
              </a:solidFill>
              <a:cs typeface="DB Lim X Bold" panose="02000506060000020004" pitchFamily="2" charset="-3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8BB99E-78D8-4ECF-BC87-BE05BD858998}"/>
              </a:ext>
            </a:extLst>
          </p:cNvPr>
          <p:cNvSpPr/>
          <p:nvPr/>
        </p:nvSpPr>
        <p:spPr>
          <a:xfrm>
            <a:off x="-257275" y="4914064"/>
            <a:ext cx="657432" cy="2135322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5D7086-2A2D-43C9-84C8-A774C398989A}"/>
              </a:ext>
            </a:extLst>
          </p:cNvPr>
          <p:cNvSpPr/>
          <p:nvPr/>
        </p:nvSpPr>
        <p:spPr>
          <a:xfrm>
            <a:off x="6868423" y="6309101"/>
            <a:ext cx="4661101" cy="315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50" b="0" i="0" dirty="0">
                <a:effectLst/>
              </a:rPr>
              <a:t>Mahidol University International Demonstration School</a:t>
            </a:r>
            <a:endParaRPr lang="en-US" sz="1450" dirty="0">
              <a:ea typeface="Calibri" panose="020F0502020204030204" pitchFamily="34" charset="0"/>
              <a:cs typeface="DB Helvethaica X 55 Regular" panose="02000506090000020004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5F5FD9-74CD-46A1-BC4A-56840F7896B0}"/>
              </a:ext>
            </a:extLst>
          </p:cNvPr>
          <p:cNvSpPr txBox="1"/>
          <p:nvPr/>
        </p:nvSpPr>
        <p:spPr>
          <a:xfrm>
            <a:off x="2929507" y="431544"/>
            <a:ext cx="2716381" cy="83099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Comprehensive Education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693726-1E8D-46C0-87C7-3A704B62C36A}"/>
              </a:ext>
            </a:extLst>
          </p:cNvPr>
          <p:cNvSpPr txBox="1"/>
          <p:nvPr/>
        </p:nvSpPr>
        <p:spPr>
          <a:xfrm>
            <a:off x="5767651" y="882460"/>
            <a:ext cx="5024872" cy="369332"/>
          </a:xfrm>
          <a:prstGeom prst="rect">
            <a:avLst/>
          </a:prstGeom>
          <a:solidFill>
            <a:srgbClr val="FFEEBD"/>
          </a:solidFill>
          <a:ln w="3175">
            <a:noFill/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Arts, Humanities, Social Sciences and Business</a:t>
            </a:r>
          </a:p>
        </p:txBody>
      </p:sp>
      <p:sp>
        <p:nvSpPr>
          <p:cNvPr id="23" name="Rectangle: Top Corners Rounded 22">
            <a:extLst>
              <a:ext uri="{FF2B5EF4-FFF2-40B4-BE49-F238E27FC236}">
                <a16:creationId xmlns:a16="http://schemas.microsoft.com/office/drawing/2014/main" id="{F9EA430C-354C-4C0E-8E9E-C55F26F1A72C}"/>
              </a:ext>
            </a:extLst>
          </p:cNvPr>
          <p:cNvSpPr/>
          <p:nvPr/>
        </p:nvSpPr>
        <p:spPr>
          <a:xfrm flipV="1">
            <a:off x="6913862" y="3384612"/>
            <a:ext cx="2194560" cy="49008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35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FC0BAA-3275-44CB-8387-447BC7D176D8}"/>
              </a:ext>
            </a:extLst>
          </p:cNvPr>
          <p:cNvSpPr/>
          <p:nvPr/>
        </p:nvSpPr>
        <p:spPr>
          <a:xfrm>
            <a:off x="6913862" y="3363946"/>
            <a:ext cx="22419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C726"/>
                </a:solidFill>
                <a:ea typeface="Calibri" panose="020F0502020204030204" pitchFamily="34" charset="0"/>
                <a:cs typeface="DB Lim X Bold" panose="02000506060000020004" pitchFamily="2" charset="-34"/>
              </a:rPr>
              <a:t>8 </a:t>
            </a:r>
            <a:r>
              <a:rPr lang="en-US" sz="2200" b="1" dirty="0">
                <a:solidFill>
                  <a:schemeClr val="bg1"/>
                </a:solidFill>
                <a:ea typeface="Calibri" panose="020F0502020204030204" pitchFamily="34" charset="0"/>
                <a:cs typeface="DB Lim X Bold" panose="02000506060000020004" pitchFamily="2" charset="-34"/>
              </a:rPr>
              <a:t>Institutes</a:t>
            </a:r>
            <a:endParaRPr lang="en-US" sz="2200" dirty="0">
              <a:solidFill>
                <a:schemeClr val="bg1"/>
              </a:solidFill>
              <a:ea typeface="Calibri" panose="020F0502020204030204" pitchFamily="34" charset="0"/>
              <a:cs typeface="DB Lim X Bold" panose="02000506060000020004" pitchFamily="2" charset="-34"/>
            </a:endParaRPr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8D996311-31DD-47B3-AD37-EA9FFA4DD028}"/>
              </a:ext>
            </a:extLst>
          </p:cNvPr>
          <p:cNvSpPr/>
          <p:nvPr/>
        </p:nvSpPr>
        <p:spPr>
          <a:xfrm flipV="1">
            <a:off x="6913862" y="5796316"/>
            <a:ext cx="3210800" cy="49008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35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FC341-91D3-4CF4-A569-DA289172A4E8}"/>
              </a:ext>
            </a:extLst>
          </p:cNvPr>
          <p:cNvSpPr/>
          <p:nvPr/>
        </p:nvSpPr>
        <p:spPr>
          <a:xfrm>
            <a:off x="6896785" y="5833469"/>
            <a:ext cx="32108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C726"/>
                </a:solidFill>
                <a:cs typeface="DB Lim X Bold" panose="02000506060000020004" pitchFamily="2" charset="-34"/>
              </a:rPr>
              <a:t> 1  </a:t>
            </a:r>
            <a:r>
              <a:rPr lang="en-US" sz="2200" b="1" dirty="0">
                <a:solidFill>
                  <a:schemeClr val="bg1"/>
                </a:solidFill>
                <a:cs typeface="DB Lim X Bold" panose="02000506060000020004" pitchFamily="2" charset="-34"/>
              </a:rPr>
              <a:t>Demonstration School</a:t>
            </a:r>
            <a:endParaRPr lang="en-US" sz="2200" dirty="0">
              <a:solidFill>
                <a:schemeClr val="bg1"/>
              </a:solidFill>
              <a:cs typeface="DB Lim X Bold" panose="02000506060000020004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AD941D-5635-46DD-9BEA-2811312C5D38}"/>
              </a:ext>
            </a:extLst>
          </p:cNvPr>
          <p:cNvSpPr txBox="1"/>
          <p:nvPr/>
        </p:nvSpPr>
        <p:spPr>
          <a:xfrm>
            <a:off x="5767652" y="425792"/>
            <a:ext cx="2357791" cy="369332"/>
          </a:xfrm>
          <a:prstGeom prst="rect">
            <a:avLst/>
          </a:prstGeom>
          <a:solidFill>
            <a:srgbClr val="FFEEBD"/>
          </a:solidFill>
          <a:ln w="3175">
            <a:noFill/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Health Sciences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36F4C6-A77E-4FA4-8BB4-235985F79787}"/>
              </a:ext>
            </a:extLst>
          </p:cNvPr>
          <p:cNvSpPr txBox="1"/>
          <p:nvPr/>
        </p:nvSpPr>
        <p:spPr>
          <a:xfrm>
            <a:off x="8206548" y="421356"/>
            <a:ext cx="2585975" cy="369332"/>
          </a:xfrm>
          <a:prstGeom prst="rect">
            <a:avLst/>
          </a:prstGeom>
          <a:solidFill>
            <a:srgbClr val="FFEEBD"/>
          </a:solidFill>
          <a:ln w="3175">
            <a:noFill/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Sciences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1270049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4A7F6CA6-D62D-4FD3-96FE-C22EF2328E5B}"/>
              </a:ext>
            </a:extLst>
          </p:cNvPr>
          <p:cNvSpPr/>
          <p:nvPr/>
        </p:nvSpPr>
        <p:spPr>
          <a:xfrm rot="5400000" flipV="1">
            <a:off x="10784891" y="2233851"/>
            <a:ext cx="2293358" cy="52086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946F8951-B95B-449B-8444-E103F1232082}"/>
              </a:ext>
            </a:extLst>
          </p:cNvPr>
          <p:cNvSpPr/>
          <p:nvPr/>
        </p:nvSpPr>
        <p:spPr>
          <a:xfrm flipV="1">
            <a:off x="4012597" y="-10946"/>
            <a:ext cx="4166806" cy="50594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35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2FB86B-8B86-4933-9C8A-E04BAE39EDBD}"/>
              </a:ext>
            </a:extLst>
          </p:cNvPr>
          <p:cNvSpPr/>
          <p:nvPr/>
        </p:nvSpPr>
        <p:spPr>
          <a:xfrm>
            <a:off x="6232750" y="941892"/>
            <a:ext cx="540752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M.Sc. in Implant Dentistry with International Medical College, MIB </a:t>
            </a:r>
            <a:r>
              <a:rPr lang="en-US" sz="1600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GmBh</a:t>
            </a: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, Munster, Germany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M.Sc. in Biotechnology / MA in Applied Linguistics with Osaka University, 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M.Sc. in Plant Science / Ph.D. in Biotechnology with Chiba University, 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M.Eng. in Environmental and Water Resource Engineering with Kyoto University, 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MA in Human Rights and Democratization with Ateneo de Manila University, Philippines, </a:t>
            </a:r>
            <a:r>
              <a:rPr lang="en-US" sz="1600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Universitas</a:t>
            </a: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Gadjah </a:t>
            </a:r>
            <a:r>
              <a:rPr lang="en-US" sz="1600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Madah</a:t>
            </a: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, Indonesia, </a:t>
            </a:r>
            <a:r>
              <a:rPr lang="en-US" sz="1600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Purbanchal</a:t>
            </a: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University, Nepal, and University of Colombo, Sri Lanka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MM in Management with University of Toulouse, 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M.Sc. in Computer Science with University College London, UK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55CB9A-1BCB-477E-8E66-489ECA460668}"/>
              </a:ext>
            </a:extLst>
          </p:cNvPr>
          <p:cNvSpPr/>
          <p:nvPr/>
        </p:nvSpPr>
        <p:spPr>
          <a:xfrm>
            <a:off x="4982779" y="64526"/>
            <a:ext cx="2837187" cy="407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000" b="1" dirty="0">
                <a:solidFill>
                  <a:schemeClr val="bg1"/>
                </a:solidFill>
                <a:ea typeface="Calibri" panose="020F0502020204030204" pitchFamily="34" charset="0"/>
                <a:cs typeface="DB Lim X Bold" panose="02000506060000020004" pitchFamily="2" charset="-34"/>
              </a:rPr>
              <a:t>Double Degree Programs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424F6B-2E53-4837-8679-D76F3E39F85A}"/>
              </a:ext>
            </a:extLst>
          </p:cNvPr>
          <p:cNvSpPr/>
          <p:nvPr/>
        </p:nvSpPr>
        <p:spPr>
          <a:xfrm>
            <a:off x="665686" y="803393"/>
            <a:ext cx="524719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B.Sc. in Bioresources and Environmental Biology with State University of New York, USA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B.Sc. in </a:t>
            </a:r>
            <a:r>
              <a:rPr lang="en-US" sz="1600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Bioinnovation</a:t>
            </a: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/ B.Sc. in Biomedical Science with University of Sussex, 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B.Sc. in Actuarial Science / B.Sc. in Industrial Mathematics with Curtin University, Australia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B.Sc./ Ph.D. in Materials Science and Nano Engineering with University Technology Sydney, Australia</a:t>
            </a:r>
          </a:p>
        </p:txBody>
      </p:sp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9F780E90-09A1-43F4-BE6D-5E07A12D69AD}"/>
              </a:ext>
            </a:extLst>
          </p:cNvPr>
          <p:cNvSpPr/>
          <p:nvPr/>
        </p:nvSpPr>
        <p:spPr>
          <a:xfrm rot="16200000" flipV="1">
            <a:off x="-886248" y="1503731"/>
            <a:ext cx="2293358" cy="52086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2769855C-50C2-4049-B931-7DC38873E024}"/>
              </a:ext>
            </a:extLst>
          </p:cNvPr>
          <p:cNvSpPr/>
          <p:nvPr/>
        </p:nvSpPr>
        <p:spPr>
          <a:xfrm rot="16200000" flipV="1">
            <a:off x="-886248" y="3896229"/>
            <a:ext cx="2293358" cy="52086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5974B2-E357-4529-B856-890AA5B3D07D}"/>
              </a:ext>
            </a:extLst>
          </p:cNvPr>
          <p:cNvSpPr/>
          <p:nvPr/>
        </p:nvSpPr>
        <p:spPr>
          <a:xfrm rot="16200000">
            <a:off x="-678631" y="1584463"/>
            <a:ext cx="1858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cs typeface="DB Lim X Bold" panose="02000506060000020004" pitchFamily="2" charset="-34"/>
              </a:rPr>
              <a:t>Bachelor's degree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33331F-59D4-4E87-B6BC-C1AE97CF2AD8}"/>
              </a:ext>
            </a:extLst>
          </p:cNvPr>
          <p:cNvSpPr/>
          <p:nvPr/>
        </p:nvSpPr>
        <p:spPr>
          <a:xfrm rot="5400000">
            <a:off x="11082652" y="2309615"/>
            <a:ext cx="1697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cs typeface="DB Lim X Bold" panose="02000506060000020004" pitchFamily="2" charset="-34"/>
              </a:rPr>
              <a:t>Master's degree</a:t>
            </a:r>
            <a:endParaRPr lang="en-US" b="0" i="0" dirty="0">
              <a:solidFill>
                <a:srgbClr val="000000"/>
              </a:solidFill>
              <a:effectLst/>
              <a:cs typeface="DB Lim X Bold" panose="02000506060000020004" pitchFamily="2" charset="-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0B0342-0046-446D-83BA-4C51FFC4BF37}"/>
              </a:ext>
            </a:extLst>
          </p:cNvPr>
          <p:cNvSpPr/>
          <p:nvPr/>
        </p:nvSpPr>
        <p:spPr>
          <a:xfrm rot="16200000">
            <a:off x="-579454" y="3942767"/>
            <a:ext cx="1677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solidFill>
                  <a:srgbClr val="202122"/>
                </a:solidFill>
                <a:effectLst/>
                <a:cs typeface="DB Lim X Bold" panose="02000506060000020004" pitchFamily="2" charset="-34"/>
              </a:rPr>
              <a:t>Doctor's degree</a:t>
            </a:r>
            <a:endParaRPr lang="en-US" dirty="0">
              <a:cs typeface="DB Lim X Bold" panose="02000506060000020004" pitchFamily="2" charset="-3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512037-8E0B-4BB2-A068-C28330783EB2}"/>
              </a:ext>
            </a:extLst>
          </p:cNvPr>
          <p:cNvSpPr/>
          <p:nvPr/>
        </p:nvSpPr>
        <p:spPr>
          <a:xfrm>
            <a:off x="665686" y="3422880"/>
            <a:ext cx="51783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DB Helvethaica X 55 Regular" panose="02000506090000020004" pitchFamily="2" charset="-34"/>
              </a:rPr>
              <a:t>Ph.D. in Biotechnology / Ph.D. in Material Science with Niigata University, 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DB Helvethaica X 55 Regular" panose="02000506090000020004" pitchFamily="2" charset="-34"/>
              </a:rPr>
              <a:t>Ph.D. in Prosthetics and Orthotics with </a:t>
            </a:r>
            <a:r>
              <a:rPr lang="en-US" sz="1600" dirty="0" err="1">
                <a:cs typeface="DB Helvethaica X 55 Regular" panose="02000506090000020004" pitchFamily="2" charset="-34"/>
              </a:rPr>
              <a:t>Nigata</a:t>
            </a:r>
            <a:r>
              <a:rPr lang="en-US" sz="1600" dirty="0">
                <a:cs typeface="DB Helvethaica X 55 Regular" panose="02000506090000020004" pitchFamily="2" charset="-34"/>
              </a:rPr>
              <a:t> University of Health and Welfare, 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DB Helvethaica X 55 Regular" panose="02000506090000020004" pitchFamily="2" charset="-34"/>
              </a:rPr>
              <a:t>Ph.D. in Sports Science with Liverpool John </a:t>
            </a:r>
            <a:r>
              <a:rPr lang="en-US" sz="1600" dirty="0" err="1">
                <a:cs typeface="DB Helvethaica X 55 Regular" panose="02000506090000020004" pitchFamily="2" charset="-34"/>
              </a:rPr>
              <a:t>Moores</a:t>
            </a:r>
            <a:r>
              <a:rPr lang="en-US" sz="1600" dirty="0">
                <a:cs typeface="DB Helvethaica X 55 Regular" panose="02000506090000020004" pitchFamily="2" charset="-34"/>
              </a:rPr>
              <a:t> University, UK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D72CCB7-72C3-4284-9DDB-C9158F769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83" y="64526"/>
            <a:ext cx="373427" cy="373427"/>
          </a:xfrm>
          <a:prstGeom prst="rect">
            <a:avLst/>
          </a:prstGeom>
        </p:spPr>
      </p:pic>
      <p:sp>
        <p:nvSpPr>
          <p:cNvPr id="29" name="Rectangle: Top Corners Rounded 28">
            <a:extLst>
              <a:ext uri="{FF2B5EF4-FFF2-40B4-BE49-F238E27FC236}">
                <a16:creationId xmlns:a16="http://schemas.microsoft.com/office/drawing/2014/main" id="{BBB17B87-97AB-48F3-8986-DA70DA974E7C}"/>
              </a:ext>
            </a:extLst>
          </p:cNvPr>
          <p:cNvSpPr/>
          <p:nvPr/>
        </p:nvSpPr>
        <p:spPr>
          <a:xfrm flipV="1">
            <a:off x="4012597" y="5181990"/>
            <a:ext cx="4166806" cy="50594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35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55937F0-A459-4A09-9F33-DA1BFA7C9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84" y="5269025"/>
            <a:ext cx="373427" cy="37342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CBA360D-7F8B-4383-927B-DFB0BC624C35}"/>
              </a:ext>
            </a:extLst>
          </p:cNvPr>
          <p:cNvSpPr/>
          <p:nvPr/>
        </p:nvSpPr>
        <p:spPr>
          <a:xfrm>
            <a:off x="848000" y="5843906"/>
            <a:ext cx="48137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M.Sc. In Clinical Epidemiology with Chulalongkorn University and </a:t>
            </a:r>
            <a:r>
              <a:rPr lang="en-US" sz="1600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Khon</a:t>
            </a: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</a:t>
            </a:r>
            <a:r>
              <a:rPr lang="en-US" sz="1600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Kaen</a:t>
            </a: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University, Thailand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86F198-E614-4CEA-AC44-785177742500}"/>
              </a:ext>
            </a:extLst>
          </p:cNvPr>
          <p:cNvSpPr/>
          <p:nvPr/>
        </p:nvSpPr>
        <p:spPr>
          <a:xfrm>
            <a:off x="5092585" y="5228363"/>
            <a:ext cx="2566728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000" b="1" dirty="0">
                <a:solidFill>
                  <a:schemeClr val="bg1"/>
                </a:solidFill>
                <a:ea typeface="Calibri" panose="020F0502020204030204" pitchFamily="34" charset="0"/>
                <a:cs typeface="DB Lim X Bold" panose="02000506060000020004" pitchFamily="2" charset="-34"/>
              </a:rPr>
              <a:t>Joint Degree Programs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F62E334-5F55-4E13-8B23-FC47EA72DA1B}"/>
              </a:ext>
            </a:extLst>
          </p:cNvPr>
          <p:cNvSpPr/>
          <p:nvPr/>
        </p:nvSpPr>
        <p:spPr>
          <a:xfrm>
            <a:off x="6096000" y="581362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Ph.D. in Biomedical Sciences with Glasgow University, 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Ph.D. in Medical Sciences with Tokyo Medical and Dental University, Japan</a:t>
            </a:r>
          </a:p>
        </p:txBody>
      </p:sp>
    </p:spTree>
    <p:extLst>
      <p:ext uri="{BB962C8B-B14F-4D97-AF65-F5344CB8AC3E}">
        <p14:creationId xmlns:p14="http://schemas.microsoft.com/office/powerpoint/2010/main" val="327200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A2FAE3-5474-41DD-B5A5-D98B72ACA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0401"/>
            <a:ext cx="12263120" cy="1142842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C89771A-C73F-45BE-B06C-12BF7B19F65D}"/>
              </a:ext>
            </a:extLst>
          </p:cNvPr>
          <p:cNvSpPr/>
          <p:nvPr/>
        </p:nvSpPr>
        <p:spPr>
          <a:xfrm>
            <a:off x="7199453" y="2577036"/>
            <a:ext cx="3854370" cy="3900668"/>
          </a:xfrm>
          <a:prstGeom prst="ellipse">
            <a:avLst/>
          </a:prstGeom>
          <a:solidFill>
            <a:srgbClr val="FFC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1E60"/>
                </a:solidFill>
                <a:cs typeface="DB Lim X Bold" panose="02000506060000020004" pitchFamily="2" charset="-34"/>
              </a:rPr>
              <a:t>NO. 1</a:t>
            </a:r>
            <a:endParaRPr lang="en-US" sz="3600" b="1" dirty="0">
              <a:solidFill>
                <a:srgbClr val="001E60"/>
              </a:solidFill>
              <a:cs typeface="DB Lim X Bold" panose="02000506060000020004" pitchFamily="2" charset="-34"/>
            </a:endParaRPr>
          </a:p>
          <a:p>
            <a:pPr algn="ctr"/>
            <a:r>
              <a:rPr lang="en-US" sz="3600" b="1" dirty="0">
                <a:solidFill>
                  <a:srgbClr val="001E60"/>
                </a:solidFill>
                <a:cs typeface="DB Lim X Bold" panose="02000506060000020004" pitchFamily="2" charset="-34"/>
              </a:rPr>
              <a:t>IN THAILAND</a:t>
            </a:r>
            <a:endParaRPr lang="en-US" sz="4000" b="1" dirty="0">
              <a:solidFill>
                <a:srgbClr val="001E60"/>
              </a:solidFill>
              <a:cs typeface="DB Lim X Bold" panose="02000506060000020004" pitchFamily="2" charset="-3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4F4D1E-0F1D-4BF4-902D-4AE6787399E8}"/>
              </a:ext>
            </a:extLst>
          </p:cNvPr>
          <p:cNvSpPr/>
          <p:nvPr/>
        </p:nvSpPr>
        <p:spPr>
          <a:xfrm>
            <a:off x="1469985" y="659757"/>
            <a:ext cx="7315200" cy="949124"/>
          </a:xfrm>
          <a:prstGeom prst="roundRect">
            <a:avLst>
              <a:gd name="adj" fmla="val 32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29D40C-5762-4070-B839-5EC975117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464" y="796006"/>
            <a:ext cx="6695664" cy="697127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EFD38691-70E6-4488-9C26-C2E782632757}"/>
              </a:ext>
            </a:extLst>
          </p:cNvPr>
          <p:cNvSpPr/>
          <p:nvPr/>
        </p:nvSpPr>
        <p:spPr>
          <a:xfrm>
            <a:off x="0" y="2763207"/>
            <a:ext cx="6400800" cy="5648446"/>
          </a:xfrm>
          <a:prstGeom prst="round2DiagRect">
            <a:avLst>
              <a:gd name="adj1" fmla="val 0"/>
              <a:gd name="adj2" fmla="val 348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แบบฟอร์มสำหรับ QS World University Rankings - สำนักงานบริหารงานวิจัย  มหาวิทยาลัยเชียงใหม่">
            <a:extLst>
              <a:ext uri="{FF2B5EF4-FFF2-40B4-BE49-F238E27FC236}">
                <a16:creationId xmlns:a16="http://schemas.microsoft.com/office/drawing/2014/main" id="{342CD02D-B296-4398-849D-BF6C6C9ED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81" y="3192841"/>
            <a:ext cx="2590960" cy="136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946D96-917F-4B97-9376-0B69FB46A5A4}"/>
              </a:ext>
            </a:extLst>
          </p:cNvPr>
          <p:cNvSpPr txBox="1"/>
          <p:nvPr/>
        </p:nvSpPr>
        <p:spPr>
          <a:xfrm flipH="1">
            <a:off x="519609" y="2962009"/>
            <a:ext cx="340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1E60"/>
                </a:solidFill>
                <a:cs typeface="DB Lim X Bold" panose="02000506060000020004" pitchFamily="2" charset="-34"/>
              </a:rPr>
              <a:t>BY SUBJECT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1E7A88-5D57-4994-97DF-D8FBA039C27F}"/>
              </a:ext>
            </a:extLst>
          </p:cNvPr>
          <p:cNvSpPr/>
          <p:nvPr/>
        </p:nvSpPr>
        <p:spPr>
          <a:xfrm>
            <a:off x="1138178" y="4304234"/>
            <a:ext cx="4619550" cy="1882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50"/>
              </a:spcAft>
            </a:pPr>
            <a:r>
              <a:rPr lang="en-US" dirty="0">
                <a:effectLst/>
                <a:cs typeface="DB Helvethaica X 55 Regular" panose="02000506090000020004" pitchFamily="2" charset="-34"/>
              </a:rPr>
              <a:t>Performing Arts 		Top 50</a:t>
            </a:r>
          </a:p>
          <a:p>
            <a:pPr>
              <a:spcAft>
                <a:spcPts val="150"/>
              </a:spcAft>
            </a:pPr>
            <a:r>
              <a:rPr lang="en-US" dirty="0">
                <a:effectLst/>
                <a:cs typeface="DB Helvethaica X 55 Regular" panose="02000506090000020004" pitchFamily="2" charset="-34"/>
              </a:rPr>
              <a:t>Pharmacy &amp; Pharmacology 	Top 100</a:t>
            </a:r>
          </a:p>
          <a:p>
            <a:pPr>
              <a:spcAft>
                <a:spcPts val="150"/>
              </a:spcAft>
            </a:pPr>
            <a:r>
              <a:rPr lang="en-US" dirty="0">
                <a:effectLst/>
                <a:cs typeface="DB Helvethaica X 55 Regular" panose="02000506090000020004" pitchFamily="2" charset="-34"/>
              </a:rPr>
              <a:t>Life Sciences &amp; Medicine 	Top 101-150</a:t>
            </a:r>
          </a:p>
          <a:p>
            <a:pPr>
              <a:spcAft>
                <a:spcPts val="150"/>
              </a:spcAft>
            </a:pPr>
            <a:r>
              <a:rPr lang="en-US" dirty="0">
                <a:effectLst/>
                <a:cs typeface="DB Helvethaica X 55 Regular" panose="02000506090000020004" pitchFamily="2" charset="-34"/>
              </a:rPr>
              <a:t>Anatomy &amp; Physiology 	Top 101-200</a:t>
            </a:r>
          </a:p>
          <a:p>
            <a:pPr>
              <a:spcAft>
                <a:spcPts val="150"/>
              </a:spcAft>
            </a:pPr>
            <a:r>
              <a:rPr lang="en-US" dirty="0">
                <a:effectLst/>
                <a:cs typeface="DB Helvethaica X 55 Regular" panose="02000506090000020004" pitchFamily="2" charset="-34"/>
              </a:rPr>
              <a:t>Nursing 			Top 101-200</a:t>
            </a:r>
          </a:p>
          <a:p>
            <a:pPr>
              <a:spcAft>
                <a:spcPts val="150"/>
              </a:spcAft>
            </a:pPr>
            <a:r>
              <a:rPr lang="en-US" dirty="0">
                <a:effectLst/>
                <a:cs typeface="DB Helvethaica X 55 Regular" panose="02000506090000020004" pitchFamily="2" charset="-34"/>
              </a:rPr>
              <a:t>Medicine 		Top 101-200</a:t>
            </a:r>
            <a:endParaRPr lang="en-US" dirty="0">
              <a:cs typeface="DB Helvethaica X 55 Regular" panose="02000506090000020004" pitchFamily="2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9B4008-E3BC-4715-8634-EF68E0171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93" y="5608018"/>
            <a:ext cx="293377" cy="2933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3D194C-C469-4D56-8ED4-6542FC8DDB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93" y="5146867"/>
            <a:ext cx="293377" cy="2933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5BE9E8-E5E9-4EAD-8793-727FEE991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93" y="4276607"/>
            <a:ext cx="293377" cy="2933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7095F4-C263-447D-A845-6D5BC58F3B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93" y="4704186"/>
            <a:ext cx="293377" cy="29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03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5441F178-11AE-4663-86CD-1B71BF018647}"/>
              </a:ext>
            </a:extLst>
          </p:cNvPr>
          <p:cNvSpPr/>
          <p:nvPr/>
        </p:nvSpPr>
        <p:spPr>
          <a:xfrm>
            <a:off x="-167054" y="-802185"/>
            <a:ext cx="3429000" cy="2842000"/>
          </a:xfrm>
          <a:prstGeom prst="round2DiagRect">
            <a:avLst>
              <a:gd name="adj1" fmla="val 37376"/>
              <a:gd name="adj2" fmla="val 0"/>
            </a:avLst>
          </a:prstGeom>
          <a:solidFill>
            <a:srgbClr val="003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EFD38691-70E6-4488-9C26-C2E782632757}"/>
              </a:ext>
            </a:extLst>
          </p:cNvPr>
          <p:cNvSpPr/>
          <p:nvPr/>
        </p:nvSpPr>
        <p:spPr>
          <a:xfrm>
            <a:off x="225581" y="4281853"/>
            <a:ext cx="7836965" cy="2297125"/>
          </a:xfrm>
          <a:prstGeom prst="round2DiagRect">
            <a:avLst>
              <a:gd name="adj1" fmla="val 0"/>
              <a:gd name="adj2" fmla="val 348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946D96-917F-4B97-9376-0B69FB46A5A4}"/>
              </a:ext>
            </a:extLst>
          </p:cNvPr>
          <p:cNvSpPr txBox="1"/>
          <p:nvPr/>
        </p:nvSpPr>
        <p:spPr>
          <a:xfrm flipH="1">
            <a:off x="3672408" y="372620"/>
            <a:ext cx="82368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Mahidol University </a:t>
            </a:r>
          </a:p>
          <a:p>
            <a:pPr algn="r"/>
            <a:r>
              <a:rPr 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has been globally recognized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28E54A-937C-43F3-AF45-797B729B6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176" y="4532640"/>
            <a:ext cx="882163" cy="8821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7BC91E-8929-42B2-BCA3-570C82A390A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54" y="279022"/>
            <a:ext cx="1923329" cy="130073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F911828-2373-4802-B047-0FED7944A762}"/>
              </a:ext>
            </a:extLst>
          </p:cNvPr>
          <p:cNvSpPr txBox="1"/>
          <p:nvPr/>
        </p:nvSpPr>
        <p:spPr>
          <a:xfrm flipH="1">
            <a:off x="6532685" y="1442485"/>
            <a:ext cx="5376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solidFill>
                  <a:srgbClr val="FFC726"/>
                </a:solidFill>
                <a:cs typeface="Arial" panose="020B0604020202020204" pitchFamily="34" charset="0"/>
              </a:rPr>
              <a:t>By international accreditation agencies.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8AB54CE-38DE-4F19-BC1C-3F199A058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61" y="4440013"/>
            <a:ext cx="1394417" cy="9206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0073C74-50E7-447D-A9B1-0FAC01F4AB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418" y="5557265"/>
            <a:ext cx="2492051" cy="76748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45F9C96-1EFA-4724-821F-9CBC65037A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55" y="4501721"/>
            <a:ext cx="1960939" cy="79723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5BE627A-16FF-4259-A280-2A27D632DA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150" y="4536978"/>
            <a:ext cx="2363850" cy="232102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8F80F9D-1435-4BE0-8B80-18CB758007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172" y="4429511"/>
            <a:ext cx="2367344" cy="10246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E060C6B-08AF-4578-ACC0-EC85D886C6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588" y="5518823"/>
            <a:ext cx="2806804" cy="80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85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62DC8A8D-FF03-4123-9F47-73799D959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9" y="5842324"/>
            <a:ext cx="521208" cy="521208"/>
          </a:xfrm>
          <a:prstGeom prst="rect">
            <a:avLst/>
          </a:prstGeom>
        </p:spPr>
      </p:pic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75D7F9C6-38EF-4A35-88A5-41A48086FC66}"/>
              </a:ext>
            </a:extLst>
          </p:cNvPr>
          <p:cNvSpPr/>
          <p:nvPr/>
        </p:nvSpPr>
        <p:spPr>
          <a:xfrm flipV="1">
            <a:off x="2403348" y="9629"/>
            <a:ext cx="7385304" cy="81381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35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0035AD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389567-CA28-40EC-AB1D-7BEB0BCF8FAB}"/>
              </a:ext>
            </a:extLst>
          </p:cNvPr>
          <p:cNvSpPr/>
          <p:nvPr/>
        </p:nvSpPr>
        <p:spPr>
          <a:xfrm>
            <a:off x="2576606" y="112692"/>
            <a:ext cx="7025449" cy="54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900" b="1" dirty="0">
                <a:solidFill>
                  <a:srgbClr val="FFFFFF"/>
                </a:solidFill>
              </a:rPr>
              <a:t>12 Cluster of Excellence </a:t>
            </a:r>
            <a:endParaRPr lang="en-US" sz="2900" dirty="0">
              <a:solidFill>
                <a:srgbClr val="FFFFFF"/>
              </a:solidFill>
              <a:ea typeface="Calibri" panose="020F0502020204030204" pitchFamily="34" charset="0"/>
              <a:cs typeface="DB Lim X Bold" panose="02000506060000020004" pitchFamily="2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788923-B249-45EA-954F-6192E965FC27}"/>
              </a:ext>
            </a:extLst>
          </p:cNvPr>
          <p:cNvSpPr/>
          <p:nvPr/>
        </p:nvSpPr>
        <p:spPr>
          <a:xfrm>
            <a:off x="1809793" y="1242787"/>
            <a:ext cx="3089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50" dirty="0">
                <a:solidFill>
                  <a:srgbClr val="0035AD"/>
                </a:solidFill>
                <a:ea typeface="Calibri" panose="020F0502020204030204" pitchFamily="34" charset="0"/>
              </a:rPr>
              <a:t>Medicine</a:t>
            </a:r>
            <a:endParaRPr lang="en-US" sz="2000" b="1" spc="50" dirty="0">
              <a:solidFill>
                <a:srgbClr val="0035AD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F866C1-988F-4199-9263-A883B9CD9ACE}"/>
              </a:ext>
            </a:extLst>
          </p:cNvPr>
          <p:cNvSpPr/>
          <p:nvPr/>
        </p:nvSpPr>
        <p:spPr>
          <a:xfrm>
            <a:off x="901811" y="1087654"/>
            <a:ext cx="4905677" cy="691971"/>
          </a:xfrm>
          <a:prstGeom prst="roundRect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E09D9C-8582-44D7-9760-EFBE716F5A33}"/>
              </a:ext>
            </a:extLst>
          </p:cNvPr>
          <p:cNvSpPr/>
          <p:nvPr/>
        </p:nvSpPr>
        <p:spPr>
          <a:xfrm>
            <a:off x="901812" y="2017011"/>
            <a:ext cx="4905676" cy="691971"/>
          </a:xfrm>
          <a:prstGeom prst="roundRect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225ECFF-82B7-4458-B03C-BB3B3612996A}"/>
              </a:ext>
            </a:extLst>
          </p:cNvPr>
          <p:cNvSpPr/>
          <p:nvPr/>
        </p:nvSpPr>
        <p:spPr>
          <a:xfrm>
            <a:off x="901812" y="2979747"/>
            <a:ext cx="4905676" cy="691971"/>
          </a:xfrm>
          <a:prstGeom prst="roundRect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5674A5D-3394-4567-BF20-7615B44FC807}"/>
              </a:ext>
            </a:extLst>
          </p:cNvPr>
          <p:cNvSpPr/>
          <p:nvPr/>
        </p:nvSpPr>
        <p:spPr>
          <a:xfrm>
            <a:off x="901811" y="3916256"/>
            <a:ext cx="4905675" cy="691971"/>
          </a:xfrm>
          <a:prstGeom prst="roundRect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1E292A0-46A3-4A21-A450-B497EB9636B7}"/>
              </a:ext>
            </a:extLst>
          </p:cNvPr>
          <p:cNvSpPr/>
          <p:nvPr/>
        </p:nvSpPr>
        <p:spPr>
          <a:xfrm>
            <a:off x="901812" y="4879588"/>
            <a:ext cx="4905674" cy="691971"/>
          </a:xfrm>
          <a:prstGeom prst="roundRect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0FED8B1-F769-41C2-BDFD-D439554EBD0E}"/>
              </a:ext>
            </a:extLst>
          </p:cNvPr>
          <p:cNvSpPr/>
          <p:nvPr/>
        </p:nvSpPr>
        <p:spPr>
          <a:xfrm>
            <a:off x="901811" y="5816097"/>
            <a:ext cx="4905673" cy="691971"/>
          </a:xfrm>
          <a:prstGeom prst="roundRect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C8E8070-C11B-450C-A4ED-36CE1333F586}"/>
              </a:ext>
            </a:extLst>
          </p:cNvPr>
          <p:cNvSpPr/>
          <p:nvPr/>
        </p:nvSpPr>
        <p:spPr>
          <a:xfrm>
            <a:off x="6359336" y="1087654"/>
            <a:ext cx="4905678" cy="691971"/>
          </a:xfrm>
          <a:prstGeom prst="roundRect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9D677E5-E7CA-4271-866F-745B82557262}"/>
              </a:ext>
            </a:extLst>
          </p:cNvPr>
          <p:cNvSpPr/>
          <p:nvPr/>
        </p:nvSpPr>
        <p:spPr>
          <a:xfrm>
            <a:off x="6359336" y="2043834"/>
            <a:ext cx="4905678" cy="691971"/>
          </a:xfrm>
          <a:prstGeom prst="roundRect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7E9FC40-B291-4A4E-A8F9-9D72EEEF54DF}"/>
              </a:ext>
            </a:extLst>
          </p:cNvPr>
          <p:cNvSpPr/>
          <p:nvPr/>
        </p:nvSpPr>
        <p:spPr>
          <a:xfrm>
            <a:off x="6359336" y="3006570"/>
            <a:ext cx="4905678" cy="691971"/>
          </a:xfrm>
          <a:prstGeom prst="roundRect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46FC7BC-115E-4032-9384-74F03C3D0C7D}"/>
              </a:ext>
            </a:extLst>
          </p:cNvPr>
          <p:cNvSpPr/>
          <p:nvPr/>
        </p:nvSpPr>
        <p:spPr>
          <a:xfrm>
            <a:off x="6359336" y="3943079"/>
            <a:ext cx="4905678" cy="691971"/>
          </a:xfrm>
          <a:prstGeom prst="roundRect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44456F2-40C2-4A56-8199-D3049653F90C}"/>
              </a:ext>
            </a:extLst>
          </p:cNvPr>
          <p:cNvSpPr/>
          <p:nvPr/>
        </p:nvSpPr>
        <p:spPr>
          <a:xfrm>
            <a:off x="6359336" y="4879588"/>
            <a:ext cx="4905678" cy="691971"/>
          </a:xfrm>
          <a:prstGeom prst="roundRect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BE68B67-D7D3-489F-939E-04B9C588A3A7}"/>
              </a:ext>
            </a:extLst>
          </p:cNvPr>
          <p:cNvSpPr/>
          <p:nvPr/>
        </p:nvSpPr>
        <p:spPr>
          <a:xfrm>
            <a:off x="6359336" y="5816097"/>
            <a:ext cx="4905678" cy="691971"/>
          </a:xfrm>
          <a:prstGeom prst="roundRect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9CECC8-3007-4F67-87B6-FB68816C0F3F}"/>
              </a:ext>
            </a:extLst>
          </p:cNvPr>
          <p:cNvSpPr/>
          <p:nvPr/>
        </p:nvSpPr>
        <p:spPr>
          <a:xfrm>
            <a:off x="1809792" y="2198596"/>
            <a:ext cx="36269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50" dirty="0">
                <a:solidFill>
                  <a:srgbClr val="0035AD"/>
                </a:solidFill>
                <a:ea typeface="Calibri" panose="020F0502020204030204" pitchFamily="34" charset="0"/>
              </a:rPr>
              <a:t>Biological Sciences</a:t>
            </a:r>
            <a:endParaRPr lang="en-US" sz="2000" b="1" spc="50" dirty="0">
              <a:solidFill>
                <a:srgbClr val="0035AD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D204460-E994-4C13-994F-9D0B662227CE}"/>
              </a:ext>
            </a:extLst>
          </p:cNvPr>
          <p:cNvSpPr/>
          <p:nvPr/>
        </p:nvSpPr>
        <p:spPr>
          <a:xfrm>
            <a:off x="1809792" y="3139387"/>
            <a:ext cx="36269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50" dirty="0">
                <a:solidFill>
                  <a:srgbClr val="0035AD"/>
                </a:solidFill>
              </a:rPr>
              <a:t>Biology and Biochemistry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C433AD0-EBA4-4F12-B536-55F92F710A0E}"/>
              </a:ext>
            </a:extLst>
          </p:cNvPr>
          <p:cNvSpPr/>
          <p:nvPr/>
        </p:nvSpPr>
        <p:spPr>
          <a:xfrm>
            <a:off x="1809793" y="4104398"/>
            <a:ext cx="36524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50" dirty="0">
                <a:solidFill>
                  <a:srgbClr val="0035AD"/>
                </a:solidFill>
              </a:rPr>
              <a:t>Clinical Medicine</a:t>
            </a:r>
            <a:endParaRPr lang="en-US" sz="3200" b="1" spc="50" dirty="0">
              <a:solidFill>
                <a:srgbClr val="0035AD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D8E2775-3D82-4F4A-A702-033D4A2262DB}"/>
              </a:ext>
            </a:extLst>
          </p:cNvPr>
          <p:cNvSpPr/>
          <p:nvPr/>
        </p:nvSpPr>
        <p:spPr>
          <a:xfrm>
            <a:off x="1809792" y="5014084"/>
            <a:ext cx="36269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50" dirty="0">
                <a:solidFill>
                  <a:srgbClr val="0035AD"/>
                </a:solidFill>
              </a:rPr>
              <a:t>Infectious Diseases</a:t>
            </a:r>
            <a:endParaRPr lang="en-US" sz="3200" b="1" spc="50" dirty="0">
              <a:solidFill>
                <a:srgbClr val="0035AD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A52209A-B241-4FAA-A44F-0E9614443C0B}"/>
              </a:ext>
            </a:extLst>
          </p:cNvPr>
          <p:cNvSpPr/>
          <p:nvPr/>
        </p:nvSpPr>
        <p:spPr>
          <a:xfrm>
            <a:off x="1809792" y="5977416"/>
            <a:ext cx="20345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50" dirty="0">
                <a:solidFill>
                  <a:srgbClr val="0035AD"/>
                </a:solidFill>
                <a:ea typeface="Calibri" panose="020F0502020204030204" pitchFamily="34" charset="0"/>
              </a:rPr>
              <a:t>Microbiology</a:t>
            </a:r>
            <a:endParaRPr lang="en-US" sz="2000" b="1" spc="50" dirty="0">
              <a:solidFill>
                <a:srgbClr val="0035AD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DCC787D-71E6-4411-B20A-50FA61509D29}"/>
              </a:ext>
            </a:extLst>
          </p:cNvPr>
          <p:cNvSpPr/>
          <p:nvPr/>
        </p:nvSpPr>
        <p:spPr>
          <a:xfrm>
            <a:off x="7169467" y="1248010"/>
            <a:ext cx="23745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50" dirty="0">
                <a:solidFill>
                  <a:srgbClr val="0035AD"/>
                </a:solidFill>
                <a:ea typeface="Calibri" panose="020F0502020204030204" pitchFamily="34" charset="0"/>
              </a:rPr>
              <a:t>Immunology</a:t>
            </a:r>
            <a:endParaRPr lang="en-US" sz="2000" b="1" spc="50" dirty="0">
              <a:solidFill>
                <a:srgbClr val="0035AD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3C7D69-9E51-47D1-A8F0-CE92A0E1CFC9}"/>
              </a:ext>
            </a:extLst>
          </p:cNvPr>
          <p:cNvSpPr/>
          <p:nvPr/>
        </p:nvSpPr>
        <p:spPr>
          <a:xfrm>
            <a:off x="7169467" y="2198596"/>
            <a:ext cx="40653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50" dirty="0">
                <a:solidFill>
                  <a:srgbClr val="0035AD"/>
                </a:solidFill>
                <a:ea typeface="Calibri" panose="020F0502020204030204" pitchFamily="34" charset="0"/>
              </a:rPr>
              <a:t>Pharmacology and Toxicology</a:t>
            </a:r>
            <a:endParaRPr lang="en-US" sz="2000" b="1" spc="50" dirty="0">
              <a:solidFill>
                <a:srgbClr val="0035AD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19EF417-285C-4593-B047-1D1B30A97BF2}"/>
              </a:ext>
            </a:extLst>
          </p:cNvPr>
          <p:cNvSpPr/>
          <p:nvPr/>
        </p:nvSpPr>
        <p:spPr>
          <a:xfrm>
            <a:off x="7169467" y="3009923"/>
            <a:ext cx="40653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35AD"/>
                </a:solidFill>
                <a:ea typeface="Calibri" panose="020F0502020204030204" pitchFamily="34" charset="0"/>
              </a:rPr>
              <a:t>Public Health, Environmental Health </a:t>
            </a:r>
          </a:p>
          <a:p>
            <a:r>
              <a:rPr lang="en-US" sz="2000" b="1" dirty="0">
                <a:solidFill>
                  <a:srgbClr val="0035AD"/>
                </a:solidFill>
                <a:ea typeface="Calibri" panose="020F0502020204030204" pitchFamily="34" charset="0"/>
              </a:rPr>
              <a:t>and Occupational Health</a:t>
            </a:r>
            <a:endParaRPr lang="en-US" sz="2000" b="1" dirty="0">
              <a:solidFill>
                <a:srgbClr val="0035AD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D27A85-4018-4269-BBE2-78A7484096AA}"/>
              </a:ext>
            </a:extLst>
          </p:cNvPr>
          <p:cNvSpPr/>
          <p:nvPr/>
        </p:nvSpPr>
        <p:spPr>
          <a:xfrm>
            <a:off x="7169466" y="3931064"/>
            <a:ext cx="39881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50" dirty="0">
                <a:solidFill>
                  <a:srgbClr val="0035AD"/>
                </a:solidFill>
              </a:rPr>
              <a:t>Biotechnology and </a:t>
            </a:r>
          </a:p>
          <a:p>
            <a:r>
              <a:rPr lang="en-US" sz="2000" b="1" spc="50" dirty="0">
                <a:solidFill>
                  <a:srgbClr val="0035AD"/>
                </a:solidFill>
              </a:rPr>
              <a:t>Applied Microbiology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B21970-FD9E-46D5-BA84-CD2D49AD00CD}"/>
              </a:ext>
            </a:extLst>
          </p:cNvPr>
          <p:cNvSpPr/>
          <p:nvPr/>
        </p:nvSpPr>
        <p:spPr>
          <a:xfrm>
            <a:off x="7195873" y="5033280"/>
            <a:ext cx="39353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50" dirty="0">
                <a:solidFill>
                  <a:srgbClr val="0035AD"/>
                </a:solidFill>
                <a:ea typeface="Calibri" panose="020F0502020204030204" pitchFamily="34" charset="0"/>
              </a:rPr>
              <a:t>Pharmacy and Pharmacology</a:t>
            </a:r>
            <a:endParaRPr lang="en-US" sz="2000" b="1" spc="50" dirty="0">
              <a:solidFill>
                <a:srgbClr val="0035AD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5F46238-B762-4AAA-88CC-9A60F2504B3A}"/>
              </a:ext>
            </a:extLst>
          </p:cNvPr>
          <p:cNvSpPr/>
          <p:nvPr/>
        </p:nvSpPr>
        <p:spPr>
          <a:xfrm>
            <a:off x="7169466" y="5977416"/>
            <a:ext cx="39477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50" dirty="0">
                <a:solidFill>
                  <a:srgbClr val="0035AD"/>
                </a:solidFill>
                <a:ea typeface="Calibri" panose="020F0502020204030204" pitchFamily="34" charset="0"/>
              </a:rPr>
              <a:t>Molecular Biology and Genetics</a:t>
            </a:r>
            <a:endParaRPr lang="en-US" sz="2000" b="1" spc="50" dirty="0">
              <a:solidFill>
                <a:srgbClr val="0035AD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1D36137-F11F-4EC8-A126-CB9F19FD1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085" y="4954678"/>
            <a:ext cx="518921" cy="51892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83636FF-D14B-4D52-A864-F4328DF218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98" y="2124267"/>
            <a:ext cx="521208" cy="52120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99DF1C7-3E11-48E9-A305-BCED9E1550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98" y="3087937"/>
            <a:ext cx="521208" cy="52120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260847F-A2F6-449F-AC1F-AF8EF81FAB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98" y="4028460"/>
            <a:ext cx="521208" cy="52120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DA649AA-A2C9-4823-8EE6-405E0138C0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98" y="4980358"/>
            <a:ext cx="521208" cy="52120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AB7C299-AC56-48A9-B085-76FC4E38B7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98" y="2124267"/>
            <a:ext cx="521208" cy="52120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8DCA4E6-ED72-4F65-805B-76188F2722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98" y="1173037"/>
            <a:ext cx="521208" cy="52120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E943E12-3AF4-4E86-A278-7212C873E4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98" y="3103262"/>
            <a:ext cx="521208" cy="52120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A0C9FD9-CA19-4F6D-BEAB-C65ED6A8B2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98" y="4028460"/>
            <a:ext cx="521208" cy="52120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DB6B05A-51E2-4466-9D82-C99B03563E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801" y="5952568"/>
            <a:ext cx="457200" cy="4572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653F9E1-15B0-4914-94AD-D619C68DEE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42" y="1174045"/>
            <a:ext cx="521208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59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Top Corners Rounded 41">
            <a:extLst>
              <a:ext uri="{FF2B5EF4-FFF2-40B4-BE49-F238E27FC236}">
                <a16:creationId xmlns:a16="http://schemas.microsoft.com/office/drawing/2014/main" id="{63F36EFB-288C-492F-A9B3-27FB7DB4C568}"/>
              </a:ext>
            </a:extLst>
          </p:cNvPr>
          <p:cNvSpPr/>
          <p:nvPr/>
        </p:nvSpPr>
        <p:spPr>
          <a:xfrm flipV="1">
            <a:off x="1187447" y="0"/>
            <a:ext cx="9854179" cy="75062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35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C16348-AEC0-4036-88AF-64A4372F37C2}"/>
              </a:ext>
            </a:extLst>
          </p:cNvPr>
          <p:cNvSpPr/>
          <p:nvPr/>
        </p:nvSpPr>
        <p:spPr>
          <a:xfrm>
            <a:off x="6697724" y="6130549"/>
            <a:ext cx="4440456" cy="448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Community Nutrition and Food Safety, </a:t>
            </a:r>
          </a:p>
          <a:p>
            <a:pPr marR="0"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Institute of Nutrition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8A50E3-4CE7-481A-BC5B-00954B716D22}"/>
              </a:ext>
            </a:extLst>
          </p:cNvPr>
          <p:cNvSpPr/>
          <p:nvPr/>
        </p:nvSpPr>
        <p:spPr>
          <a:xfrm>
            <a:off x="3418504" y="77348"/>
            <a:ext cx="5354992" cy="595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solidFill>
                  <a:schemeClr val="bg1"/>
                </a:solidFill>
                <a:ea typeface="Calibri" panose="020F0502020204030204" pitchFamily="34" charset="0"/>
                <a:cs typeface="DB Lim X Bold" panose="02000506060000020004" pitchFamily="2" charset="-34"/>
              </a:rPr>
              <a:t>10 WHO Collaborating Centers</a:t>
            </a:r>
            <a:endParaRPr lang="en-US" sz="3200" dirty="0">
              <a:solidFill>
                <a:schemeClr val="bg1"/>
              </a:solidFill>
              <a:ea typeface="Calibri" panose="020F0502020204030204" pitchFamily="34" charset="0"/>
              <a:cs typeface="DB Lim X Bold" panose="02000506060000020004" pitchFamily="2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43291F-8B79-40CF-A1EC-D82BAD20740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420" y="4491437"/>
            <a:ext cx="494681" cy="494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778D1B-D6D6-45D6-B542-DF56EA4572D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80" y="899644"/>
            <a:ext cx="494681" cy="4946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1A6826-9A8C-46A6-AEE8-A91D183343E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20" y="899644"/>
            <a:ext cx="494681" cy="4946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237F026-6171-447B-9F6A-F253AB547BD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80" y="2018987"/>
            <a:ext cx="605734" cy="6057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DFB562-978E-4965-A705-4BF2920F3D0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20" y="2069637"/>
            <a:ext cx="494681" cy="4946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5459DFF-0766-4F9A-8F74-BC7698276BC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612" y="4445024"/>
            <a:ext cx="494681" cy="4946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1E359D-7F8D-4243-98EA-F4091DBDD36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612" y="5612271"/>
            <a:ext cx="494681" cy="4946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CAEDFD4-3306-4CD3-A046-2EB9BAE582F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18" y="5548044"/>
            <a:ext cx="494681" cy="49468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A589F55-5433-44EF-9B7F-747E5941758E}"/>
              </a:ext>
            </a:extLst>
          </p:cNvPr>
          <p:cNvSpPr/>
          <p:nvPr/>
        </p:nvSpPr>
        <p:spPr>
          <a:xfrm>
            <a:off x="1481238" y="1461588"/>
            <a:ext cx="3062633" cy="448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Traditional Medicine, </a:t>
            </a:r>
          </a:p>
          <a:p>
            <a:pPr algn="ctr">
              <a:lnSpc>
                <a:spcPct val="70000"/>
              </a:lnSpc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Faculty of Medicine </a:t>
            </a:r>
            <a:r>
              <a:rPr lang="en-US" sz="1600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Siriraj</a:t>
            </a: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Hospital</a:t>
            </a:r>
            <a:endParaRPr lang="en-US" sz="1600" dirty="0">
              <a:cs typeface="DB Helvethaica X 55 Regular" panose="02000506090000020004" pitchFamily="2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FDB2C2B-28B3-4809-909D-23797B081879}"/>
              </a:ext>
            </a:extLst>
          </p:cNvPr>
          <p:cNvSpPr/>
          <p:nvPr/>
        </p:nvSpPr>
        <p:spPr>
          <a:xfrm>
            <a:off x="1407910" y="2613959"/>
            <a:ext cx="3209306" cy="448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Oral Health Education and Research, </a:t>
            </a:r>
          </a:p>
          <a:p>
            <a:pPr marR="0"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Faculty of Dentistry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EA784EC-00E8-4EFD-A6C0-D067FD0595F9}"/>
              </a:ext>
            </a:extLst>
          </p:cNvPr>
          <p:cNvSpPr/>
          <p:nvPr/>
        </p:nvSpPr>
        <p:spPr>
          <a:xfrm>
            <a:off x="1207111" y="3834423"/>
            <a:ext cx="3688080" cy="448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Nursing and Midwifery Development, </a:t>
            </a:r>
          </a:p>
          <a:p>
            <a:pPr marR="0"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Ramathibodi</a:t>
            </a: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School of Nursing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BF8B919-C370-4548-9724-CD1241B682B1}"/>
              </a:ext>
            </a:extLst>
          </p:cNvPr>
          <p:cNvSpPr/>
          <p:nvPr/>
        </p:nvSpPr>
        <p:spPr>
          <a:xfrm>
            <a:off x="1399540" y="5061556"/>
            <a:ext cx="3347648" cy="448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Nursing and Midwifery Development, </a:t>
            </a:r>
          </a:p>
          <a:p>
            <a:pPr marR="0"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Faculty of Nursing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240E5E0-CFCB-45A1-AF9C-E32C41BEE490}"/>
              </a:ext>
            </a:extLst>
          </p:cNvPr>
          <p:cNvSpPr/>
          <p:nvPr/>
        </p:nvSpPr>
        <p:spPr>
          <a:xfrm>
            <a:off x="969056" y="6025864"/>
            <a:ext cx="4087003" cy="448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Research in Human Reproduction, </a:t>
            </a:r>
          </a:p>
          <a:p>
            <a:pPr marR="0"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Institute for Population &amp; Social Research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7E1CC3D-A7C8-483D-8430-76EE4DFBFC05}"/>
              </a:ext>
            </a:extLst>
          </p:cNvPr>
          <p:cNvSpPr/>
          <p:nvPr/>
        </p:nvSpPr>
        <p:spPr>
          <a:xfrm>
            <a:off x="5869954" y="1490406"/>
            <a:ext cx="6096000" cy="448071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Case Management, Training and Research on Malaria, </a:t>
            </a:r>
          </a:p>
          <a:p>
            <a:pPr marR="0"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Faculty of Tropical Medicine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BA55B6C-7963-4CE7-9559-69BC034A3DEF}"/>
              </a:ext>
            </a:extLst>
          </p:cNvPr>
          <p:cNvSpPr/>
          <p:nvPr/>
        </p:nvSpPr>
        <p:spPr>
          <a:xfrm>
            <a:off x="5765121" y="2651922"/>
            <a:ext cx="6096000" cy="448071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Prevention and Control of Poisoning, </a:t>
            </a:r>
          </a:p>
          <a:p>
            <a:pPr marR="0"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Faculty of Medicine </a:t>
            </a:r>
            <a:r>
              <a:rPr lang="en-US" sz="1600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Ramathibodi</a:t>
            </a: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Hospital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3FCBD60-76A6-4F33-84A6-B151F2131417}"/>
              </a:ext>
            </a:extLst>
          </p:cNvPr>
          <p:cNvSpPr/>
          <p:nvPr/>
        </p:nvSpPr>
        <p:spPr>
          <a:xfrm>
            <a:off x="7156263" y="3825040"/>
            <a:ext cx="3523378" cy="448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Research in Human Reproduction, </a:t>
            </a:r>
          </a:p>
          <a:p>
            <a:pPr marR="0"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Faculty of Medicine </a:t>
            </a:r>
            <a:r>
              <a:rPr lang="en-US" sz="1600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Siriraj</a:t>
            </a: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Hospital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EB276CB-6C88-4F76-A8B1-EC2F92BEA165}"/>
              </a:ext>
            </a:extLst>
          </p:cNvPr>
          <p:cNvSpPr/>
          <p:nvPr/>
        </p:nvSpPr>
        <p:spPr>
          <a:xfrm>
            <a:off x="6538483" y="5061556"/>
            <a:ext cx="4758941" cy="448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Antimicrobial Resistance (AMR) Prevention and Containment, Faculty of Medicine </a:t>
            </a:r>
            <a:r>
              <a:rPr lang="en-US" sz="1600" dirty="0" err="1">
                <a:ea typeface="Calibri" panose="020F0502020204030204" pitchFamily="34" charset="0"/>
                <a:cs typeface="DB Helvethaica X 55 Regular" panose="02000506090000020004" pitchFamily="2" charset="-34"/>
              </a:rPr>
              <a:t>Siriraj</a:t>
            </a:r>
            <a:r>
              <a:rPr lang="en-US" sz="1600" dirty="0">
                <a:ea typeface="Calibri" panose="020F0502020204030204" pitchFamily="34" charset="0"/>
                <a:cs typeface="DB Helvethaica X 55 Regular" panose="02000506090000020004" pitchFamily="2" charset="-34"/>
              </a:rPr>
              <a:t> Hospital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567751D-5E42-4D26-BA56-A45B6E95656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20" y="3279004"/>
            <a:ext cx="494681" cy="4946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BDBEFCF-DEF2-4EA6-98B6-C1CFCB952D6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612" y="3279004"/>
            <a:ext cx="556776" cy="55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38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1640</TotalTime>
  <Words>1984</Words>
  <Application>Microsoft Office PowerPoint</Application>
  <PresentationFormat>Widescreen</PresentationFormat>
  <Paragraphs>367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inherit</vt:lpstr>
      <vt:lpstr>Arial</vt:lpstr>
      <vt:lpstr>Calibri Light</vt:lpstr>
      <vt:lpstr>Calibri</vt:lpstr>
      <vt:lpstr>IBM Plex Sans Thai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Pattanid Inngoen</dc:creator>
  <cp:lastModifiedBy>Wallipa Podaeng</cp:lastModifiedBy>
  <cp:revision>191</cp:revision>
  <dcterms:created xsi:type="dcterms:W3CDTF">2022-11-10T03:42:43Z</dcterms:created>
  <dcterms:modified xsi:type="dcterms:W3CDTF">2024-06-19T06:16:47Z</dcterms:modified>
</cp:coreProperties>
</file>