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2" r:id="rId2"/>
    <p:sldId id="264" r:id="rId3"/>
    <p:sldId id="261" r:id="rId4"/>
    <p:sldId id="263" r:id="rId5"/>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Cordia New" panose="020B0304020202020204" pitchFamily="34" charset="-34"/>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68C"/>
    <a:srgbClr val="CAD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BE1E99-6BA9-4E76-A41A-610DBF62775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A95A3-0F85-4735-9AC2-FC970D6582EE}" type="slidenum">
              <a:rPr lang="en-US" smtClean="0"/>
              <a:t>‹#›</a:t>
            </a:fld>
            <a:endParaRPr lang="en-US"/>
          </a:p>
        </p:txBody>
      </p:sp>
    </p:spTree>
    <p:extLst>
      <p:ext uri="{BB962C8B-B14F-4D97-AF65-F5344CB8AC3E}">
        <p14:creationId xmlns:p14="http://schemas.microsoft.com/office/powerpoint/2010/main" val="7181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E1E99-6BA9-4E76-A41A-610DBF62775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A95A3-0F85-4735-9AC2-FC970D6582EE}" type="slidenum">
              <a:rPr lang="en-US" smtClean="0"/>
              <a:t>‹#›</a:t>
            </a:fld>
            <a:endParaRPr lang="en-US"/>
          </a:p>
        </p:txBody>
      </p:sp>
    </p:spTree>
    <p:extLst>
      <p:ext uri="{BB962C8B-B14F-4D97-AF65-F5344CB8AC3E}">
        <p14:creationId xmlns:p14="http://schemas.microsoft.com/office/powerpoint/2010/main" val="306418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E1E99-6BA9-4E76-A41A-610DBF62775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A95A3-0F85-4735-9AC2-FC970D6582EE}" type="slidenum">
              <a:rPr lang="en-US" smtClean="0"/>
              <a:t>‹#›</a:t>
            </a:fld>
            <a:endParaRPr lang="en-US"/>
          </a:p>
        </p:txBody>
      </p:sp>
    </p:spTree>
    <p:extLst>
      <p:ext uri="{BB962C8B-B14F-4D97-AF65-F5344CB8AC3E}">
        <p14:creationId xmlns:p14="http://schemas.microsoft.com/office/powerpoint/2010/main" val="159875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E1E99-6BA9-4E76-A41A-610DBF62775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A95A3-0F85-4735-9AC2-FC970D6582EE}" type="slidenum">
              <a:rPr lang="en-US" smtClean="0"/>
              <a:t>‹#›</a:t>
            </a:fld>
            <a:endParaRPr lang="en-US"/>
          </a:p>
        </p:txBody>
      </p:sp>
    </p:spTree>
    <p:extLst>
      <p:ext uri="{BB962C8B-B14F-4D97-AF65-F5344CB8AC3E}">
        <p14:creationId xmlns:p14="http://schemas.microsoft.com/office/powerpoint/2010/main" val="79285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BE1E99-6BA9-4E76-A41A-610DBF62775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A95A3-0F85-4735-9AC2-FC970D6582EE}" type="slidenum">
              <a:rPr lang="en-US" smtClean="0"/>
              <a:t>‹#›</a:t>
            </a:fld>
            <a:endParaRPr lang="en-US"/>
          </a:p>
        </p:txBody>
      </p:sp>
    </p:spTree>
    <p:extLst>
      <p:ext uri="{BB962C8B-B14F-4D97-AF65-F5344CB8AC3E}">
        <p14:creationId xmlns:p14="http://schemas.microsoft.com/office/powerpoint/2010/main" val="184572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BE1E99-6BA9-4E76-A41A-610DBF62775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A95A3-0F85-4735-9AC2-FC970D6582EE}" type="slidenum">
              <a:rPr lang="en-US" smtClean="0"/>
              <a:t>‹#›</a:t>
            </a:fld>
            <a:endParaRPr lang="en-US"/>
          </a:p>
        </p:txBody>
      </p:sp>
    </p:spTree>
    <p:extLst>
      <p:ext uri="{BB962C8B-B14F-4D97-AF65-F5344CB8AC3E}">
        <p14:creationId xmlns:p14="http://schemas.microsoft.com/office/powerpoint/2010/main" val="112975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BE1E99-6BA9-4E76-A41A-610DBF62775D}"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A95A3-0F85-4735-9AC2-FC970D6582EE}" type="slidenum">
              <a:rPr lang="en-US" smtClean="0"/>
              <a:t>‹#›</a:t>
            </a:fld>
            <a:endParaRPr lang="en-US"/>
          </a:p>
        </p:txBody>
      </p:sp>
    </p:spTree>
    <p:extLst>
      <p:ext uri="{BB962C8B-B14F-4D97-AF65-F5344CB8AC3E}">
        <p14:creationId xmlns:p14="http://schemas.microsoft.com/office/powerpoint/2010/main" val="233724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BE1E99-6BA9-4E76-A41A-610DBF62775D}"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A95A3-0F85-4735-9AC2-FC970D6582EE}" type="slidenum">
              <a:rPr lang="en-US" smtClean="0"/>
              <a:t>‹#›</a:t>
            </a:fld>
            <a:endParaRPr lang="en-US"/>
          </a:p>
        </p:txBody>
      </p:sp>
    </p:spTree>
    <p:extLst>
      <p:ext uri="{BB962C8B-B14F-4D97-AF65-F5344CB8AC3E}">
        <p14:creationId xmlns:p14="http://schemas.microsoft.com/office/powerpoint/2010/main" val="180612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E1E99-6BA9-4E76-A41A-610DBF62775D}"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A95A3-0F85-4735-9AC2-FC970D6582EE}" type="slidenum">
              <a:rPr lang="en-US" smtClean="0"/>
              <a:t>‹#›</a:t>
            </a:fld>
            <a:endParaRPr lang="en-US"/>
          </a:p>
        </p:txBody>
      </p:sp>
    </p:spTree>
    <p:extLst>
      <p:ext uri="{BB962C8B-B14F-4D97-AF65-F5344CB8AC3E}">
        <p14:creationId xmlns:p14="http://schemas.microsoft.com/office/powerpoint/2010/main" val="243529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BE1E99-6BA9-4E76-A41A-610DBF62775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A95A3-0F85-4735-9AC2-FC970D6582EE}" type="slidenum">
              <a:rPr lang="en-US" smtClean="0"/>
              <a:t>‹#›</a:t>
            </a:fld>
            <a:endParaRPr lang="en-US"/>
          </a:p>
        </p:txBody>
      </p:sp>
    </p:spTree>
    <p:extLst>
      <p:ext uri="{BB962C8B-B14F-4D97-AF65-F5344CB8AC3E}">
        <p14:creationId xmlns:p14="http://schemas.microsoft.com/office/powerpoint/2010/main" val="329409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BE1E99-6BA9-4E76-A41A-610DBF62775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A95A3-0F85-4735-9AC2-FC970D6582EE}" type="slidenum">
              <a:rPr lang="en-US" smtClean="0"/>
              <a:t>‹#›</a:t>
            </a:fld>
            <a:endParaRPr lang="en-US"/>
          </a:p>
        </p:txBody>
      </p:sp>
    </p:spTree>
    <p:extLst>
      <p:ext uri="{BB962C8B-B14F-4D97-AF65-F5344CB8AC3E}">
        <p14:creationId xmlns:p14="http://schemas.microsoft.com/office/powerpoint/2010/main" val="71628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E1E99-6BA9-4E76-A41A-610DBF62775D}" type="datetimeFigureOut">
              <a:rPr lang="en-US" smtClean="0"/>
              <a:t>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A95A3-0F85-4735-9AC2-FC970D6582EE}" type="slidenum">
              <a:rPr lang="en-US" smtClean="0"/>
              <a:t>‹#›</a:t>
            </a:fld>
            <a:endParaRPr lang="en-US"/>
          </a:p>
        </p:txBody>
      </p:sp>
    </p:spTree>
    <p:extLst>
      <p:ext uri="{BB962C8B-B14F-4D97-AF65-F5344CB8AC3E}">
        <p14:creationId xmlns:p14="http://schemas.microsoft.com/office/powerpoint/2010/main" val="4235437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833171" y="1563552"/>
            <a:ext cx="10502870" cy="3970318"/>
          </a:xfrm>
          <a:prstGeom prst="rect">
            <a:avLst/>
          </a:prstGeom>
          <a:noFill/>
        </p:spPr>
        <p:txBody>
          <a:bodyPr wrap="square" rtlCol="0">
            <a:spAutoFit/>
          </a:bodyPr>
          <a:lstStyle/>
          <a:p>
            <a:pPr algn="thaiDist"/>
            <a:r>
              <a:rPr lang="th-TH" sz="2800" b="1" u="sng" spc="80" dirty="0">
                <a:latin typeface="Cordia New" panose="020B0304020202020204" pitchFamily="34" charset="-34"/>
              </a:rPr>
              <a:t>การสอบออนไลน์</a:t>
            </a:r>
          </a:p>
          <a:p>
            <a:pPr algn="thaiDist"/>
            <a:endParaRPr lang="th-TH" sz="2800" spc="80" dirty="0">
              <a:latin typeface="Cordia New" panose="020B0304020202020204" pitchFamily="34" charset="-34"/>
            </a:endParaRPr>
          </a:p>
          <a:p>
            <a:pPr marL="457200" indent="-457200" algn="thaiDist">
              <a:buFont typeface="Arial" panose="020B0604020202020204" pitchFamily="34" charset="0"/>
              <a:buChar char="•"/>
            </a:pPr>
            <a:r>
              <a:rPr lang="th-TH" sz="2800" spc="80" dirty="0">
                <a:latin typeface="Cordia New" panose="020B0304020202020204" pitchFamily="34" charset="-34"/>
              </a:rPr>
              <a:t>ข้อสอบนี้ ถือเป็นเป็นทรัพย์สินของ </a:t>
            </a:r>
            <a:r>
              <a:rPr lang="th-TH" sz="2800" spc="80" dirty="0">
                <a:solidFill>
                  <a:srgbClr val="FF0000"/>
                </a:solidFill>
                <a:latin typeface="Cordia New" panose="020B0304020202020204" pitchFamily="34" charset="-34"/>
              </a:rPr>
              <a:t>............ระบุส่วนงาน....</a:t>
            </a:r>
            <a:r>
              <a:rPr lang="en-US" sz="2800" spc="80" dirty="0">
                <a:solidFill>
                  <a:srgbClr val="FF0000"/>
                </a:solidFill>
                <a:latin typeface="Cordia New" panose="020B0304020202020204" pitchFamily="34" charset="-34"/>
              </a:rPr>
              <a:t>.......</a:t>
            </a:r>
            <a:r>
              <a:rPr lang="th-TH" sz="2800" spc="80" dirty="0">
                <a:solidFill>
                  <a:srgbClr val="FF0000"/>
                </a:solidFill>
                <a:latin typeface="Cordia New" panose="020B0304020202020204" pitchFamily="34" charset="-34"/>
              </a:rPr>
              <a:t>..</a:t>
            </a:r>
            <a:r>
              <a:rPr lang="th-TH" sz="2800" spc="80" dirty="0">
                <a:latin typeface="Cordia New" panose="020B0304020202020204" pitchFamily="34" charset="-34"/>
              </a:rPr>
              <a:t>มหาวิทยาลัยมหิดล ใช้เพื่อการสอบเท่านั้น ห้ามมิให้นำออก หรือกระทำการใดๆ ในลักษณะเดียวกัน เพื่อประโยชน์ต่อตนเอง หรือเผยแพร่ต่อสาธารณชนโดยเด็ดขาด หากพบว่ามีผู้ใดทำการละเมิดดังกล่าว โดยไม่ได้รับอนุญาตจาก</a:t>
            </a:r>
            <a:r>
              <a:rPr lang="th-TH" sz="2800" spc="80" dirty="0">
                <a:solidFill>
                  <a:srgbClr val="FF0000"/>
                </a:solidFill>
                <a:latin typeface="Cordia New" panose="020B0304020202020204" pitchFamily="34" charset="-34"/>
              </a:rPr>
              <a:t> ............ระบุส่วนงาน....</a:t>
            </a:r>
            <a:r>
              <a:rPr lang="en-US" sz="2800" spc="80" dirty="0">
                <a:solidFill>
                  <a:srgbClr val="FF0000"/>
                </a:solidFill>
                <a:latin typeface="Cordia New" panose="020B0304020202020204" pitchFamily="34" charset="-34"/>
              </a:rPr>
              <a:t>.......</a:t>
            </a:r>
            <a:r>
              <a:rPr lang="th-TH" sz="2800" spc="80" dirty="0">
                <a:solidFill>
                  <a:srgbClr val="FF0000"/>
                </a:solidFill>
                <a:latin typeface="Cordia New" panose="020B0304020202020204" pitchFamily="34" charset="-34"/>
              </a:rPr>
              <a:t>.. </a:t>
            </a:r>
            <a:r>
              <a:rPr lang="th-TH" sz="2800" spc="80" dirty="0">
                <a:latin typeface="Cordia New" panose="020B0304020202020204" pitchFamily="34" charset="-34"/>
              </a:rPr>
              <a:t>ทั้งนี้จะมีโทษตามที่กฎหมายกำหนด</a:t>
            </a:r>
          </a:p>
          <a:p>
            <a:pPr marL="457200" indent="-457200" algn="thaiDist">
              <a:buFont typeface="Arial" panose="020B0604020202020204" pitchFamily="34" charset="0"/>
              <a:buChar char="•"/>
            </a:pPr>
            <a:endParaRPr lang="th-TH" sz="2800" spc="80" dirty="0">
              <a:latin typeface="Cordia New" panose="020B0304020202020204" pitchFamily="34" charset="-34"/>
            </a:endParaRPr>
          </a:p>
          <a:p>
            <a:pPr marL="457200" indent="-457200" algn="thaiDist">
              <a:buFont typeface="Arial" panose="020B0604020202020204" pitchFamily="34" charset="0"/>
              <a:buChar char="•"/>
            </a:pPr>
            <a:r>
              <a:rPr lang="th-TH" sz="2800" spc="80" dirty="0">
                <a:latin typeface="Cordia New" panose="020B0304020202020204" pitchFamily="34" charset="-34"/>
              </a:rPr>
              <a:t>หากพบนักศึกษาผู้ใดทำการสอบแทนกัน ถือว่าประพฤติผิดวินัยร้ายแรง และในกรณีที่พบบุคคลภายนอกเข้าสอบแทน บุคคลผู้นั้นอาจถูกดำเนินคดีตามกฎหมาย</a:t>
            </a:r>
            <a:endParaRPr lang="en-US" sz="2800" b="1" spc="80" dirty="0">
              <a:latin typeface="Cordia New" panose="020B0304020202020204" pitchFamily="34" charset="-34"/>
              <a:cs typeface="Cordia New" panose="020B0304020202020204" pitchFamily="34" charset="-34"/>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3924" b="34098"/>
          <a:stretch/>
        </p:blipFill>
        <p:spPr>
          <a:xfrm>
            <a:off x="4718701" y="71184"/>
            <a:ext cx="2731810" cy="873570"/>
          </a:xfrm>
          <a:prstGeom prst="rect">
            <a:avLst/>
          </a:prstGeom>
        </p:spPr>
      </p:pic>
      <p:cxnSp>
        <p:nvCxnSpPr>
          <p:cNvPr id="3" name="Straight Connector 2"/>
          <p:cNvCxnSpPr/>
          <p:nvPr/>
        </p:nvCxnSpPr>
        <p:spPr>
          <a:xfrm>
            <a:off x="803305" y="1046354"/>
            <a:ext cx="10502870" cy="0"/>
          </a:xfrm>
          <a:prstGeom prst="line">
            <a:avLst/>
          </a:prstGeom>
          <a:ln w="28575">
            <a:solidFill>
              <a:srgbClr val="17468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71163" y="5990390"/>
            <a:ext cx="6321395" cy="0"/>
          </a:xfrm>
          <a:prstGeom prst="line">
            <a:avLst/>
          </a:prstGeom>
          <a:ln w="15875">
            <a:solidFill>
              <a:srgbClr val="1746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88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833171" y="1240830"/>
            <a:ext cx="10502870" cy="5262979"/>
          </a:xfrm>
          <a:prstGeom prst="rect">
            <a:avLst/>
          </a:prstGeom>
          <a:noFill/>
        </p:spPr>
        <p:txBody>
          <a:bodyPr wrap="square" rtlCol="0">
            <a:spAutoFit/>
          </a:bodyPr>
          <a:lstStyle/>
          <a:p>
            <a:pPr algn="thaiDist"/>
            <a:r>
              <a:rPr lang="en-US" sz="2800" b="1" u="sng" spc="80" dirty="0">
                <a:latin typeface="Cordia New" panose="020B0304020202020204" pitchFamily="34" charset="-34"/>
              </a:rPr>
              <a:t>Online Examination Rules and Regulations</a:t>
            </a:r>
          </a:p>
          <a:p>
            <a:pPr algn="thaiDist"/>
            <a:endParaRPr lang="th-TH" sz="2800" b="1" u="sng" spc="80" dirty="0">
              <a:latin typeface="Cordia New" panose="020B0304020202020204" pitchFamily="34" charset="-34"/>
            </a:endParaRPr>
          </a:p>
          <a:p>
            <a:pPr marL="457200" indent="-457200" algn="thaiDist">
              <a:buFont typeface="Arial" panose="020B0604020202020204" pitchFamily="34" charset="0"/>
              <a:buChar char="•"/>
            </a:pPr>
            <a:r>
              <a:rPr lang="en-US" sz="2800" spc="80" dirty="0">
                <a:latin typeface="Cordia New" panose="020B0304020202020204" pitchFamily="34" charset="-34"/>
              </a:rPr>
              <a:t>These examination papers belong to </a:t>
            </a:r>
            <a:r>
              <a:rPr lang="en-US" sz="2800" spc="80" dirty="0">
                <a:solidFill>
                  <a:srgbClr val="FF0000"/>
                </a:solidFill>
                <a:latin typeface="Cordia New" panose="020B0304020202020204" pitchFamily="34" charset="-34"/>
              </a:rPr>
              <a:t>…faculty/college/institute…</a:t>
            </a:r>
            <a:r>
              <a:rPr lang="en-US" sz="2800" spc="80" dirty="0">
                <a:latin typeface="Cordia New" panose="020B0304020202020204" pitchFamily="34" charset="-34"/>
              </a:rPr>
              <a:t>, Mahidol University, and shall be used for examination purposes only. Taking the papers out of the examination room, distributing them to the public, or taking any other action for personal gain is strictly prohibited. Any person found violating these rules without permission from </a:t>
            </a:r>
            <a:r>
              <a:rPr lang="en-US" sz="2800" spc="80" dirty="0">
                <a:solidFill>
                  <a:srgbClr val="FF0000"/>
                </a:solidFill>
                <a:latin typeface="Cordia New" panose="020B0304020202020204" pitchFamily="34" charset="-34"/>
              </a:rPr>
              <a:t>…faculty/college/institute…</a:t>
            </a:r>
            <a:r>
              <a:rPr lang="en-US" sz="2800" spc="80" dirty="0">
                <a:latin typeface="Cordia New" panose="020B0304020202020204" pitchFamily="34" charset="-34"/>
              </a:rPr>
              <a:t> will be subject to legal punishment.</a:t>
            </a:r>
          </a:p>
          <a:p>
            <a:pPr marL="457200" indent="-457200" algn="thaiDist">
              <a:buFont typeface="Arial" panose="020B0604020202020204" pitchFamily="34" charset="0"/>
              <a:buChar char="•"/>
            </a:pPr>
            <a:endParaRPr lang="th-TH" sz="2800" spc="80" dirty="0">
              <a:latin typeface="Cordia New" panose="020B0304020202020204" pitchFamily="34" charset="-34"/>
            </a:endParaRPr>
          </a:p>
          <a:p>
            <a:pPr marL="457200" indent="-457200" algn="thaiDist">
              <a:buFont typeface="Arial" panose="020B0604020202020204" pitchFamily="34" charset="0"/>
              <a:buChar char="•"/>
            </a:pPr>
            <a:r>
              <a:rPr lang="en-US" sz="2800" spc="80" dirty="0">
                <a:latin typeface="Cordia New" panose="020B0304020202020204" pitchFamily="34" charset="-34"/>
              </a:rPr>
              <a:t>If a student is found taking the examination for another student, it will be considered as a case of serious misconduct. In the case that a non-student is found taking the examination for a Mahidol University student, that person will be prosecuted in accordance with the law. </a:t>
            </a:r>
            <a:endParaRPr lang="th-TH" sz="2800" spc="80" dirty="0">
              <a:latin typeface="Cordia New" panose="020B0304020202020204" pitchFamily="34" charset="-34"/>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3924" b="34098"/>
          <a:stretch/>
        </p:blipFill>
        <p:spPr>
          <a:xfrm>
            <a:off x="4718701" y="71184"/>
            <a:ext cx="2731810" cy="873570"/>
          </a:xfrm>
          <a:prstGeom prst="rect">
            <a:avLst/>
          </a:prstGeom>
        </p:spPr>
      </p:pic>
      <p:cxnSp>
        <p:nvCxnSpPr>
          <p:cNvPr id="3" name="Straight Connector 2"/>
          <p:cNvCxnSpPr/>
          <p:nvPr/>
        </p:nvCxnSpPr>
        <p:spPr>
          <a:xfrm>
            <a:off x="803305" y="1046354"/>
            <a:ext cx="10502870" cy="0"/>
          </a:xfrm>
          <a:prstGeom prst="line">
            <a:avLst/>
          </a:prstGeom>
          <a:ln w="28575">
            <a:solidFill>
              <a:srgbClr val="17468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35305" y="6456554"/>
            <a:ext cx="6321395" cy="0"/>
          </a:xfrm>
          <a:prstGeom prst="line">
            <a:avLst/>
          </a:prstGeom>
          <a:ln w="15875">
            <a:solidFill>
              <a:srgbClr val="1746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90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833171" y="1240830"/>
            <a:ext cx="10502870" cy="5262979"/>
          </a:xfrm>
          <a:prstGeom prst="rect">
            <a:avLst/>
          </a:prstGeom>
          <a:noFill/>
        </p:spPr>
        <p:txBody>
          <a:bodyPr wrap="square" rtlCol="0">
            <a:spAutoFit/>
          </a:bodyPr>
          <a:lstStyle/>
          <a:p>
            <a:pPr algn="thaiDist"/>
            <a:r>
              <a:rPr lang="th-TH" sz="2800" b="1" u="sng" spc="80" dirty="0">
                <a:latin typeface="Cordia New" panose="020B0304020202020204" pitchFamily="34" charset="-34"/>
              </a:rPr>
              <a:t>การสอบออนไลน์</a:t>
            </a:r>
          </a:p>
          <a:p>
            <a:pPr marL="457200" indent="-457200" algn="thaiDist">
              <a:buFont typeface="Arial" panose="020B0604020202020204" pitchFamily="34" charset="0"/>
              <a:buChar char="•"/>
            </a:pPr>
            <a:r>
              <a:rPr lang="th-TH" sz="2800" spc="80" dirty="0">
                <a:latin typeface="Cordia New" panose="020B0304020202020204" pitchFamily="34" charset="-34"/>
              </a:rPr>
              <a:t>ข้อสอบนี้ ถือเป็นเป็นทรัพย์สินของ ............</a:t>
            </a:r>
            <a:r>
              <a:rPr lang="th-TH" sz="2800" spc="80" dirty="0">
                <a:solidFill>
                  <a:srgbClr val="FF0000"/>
                </a:solidFill>
                <a:latin typeface="Cordia New" panose="020B0304020202020204" pitchFamily="34" charset="-34"/>
              </a:rPr>
              <a:t>ระบุส่วนงาน</a:t>
            </a:r>
            <a:r>
              <a:rPr lang="th-TH" sz="2800" spc="80" dirty="0">
                <a:latin typeface="Cordia New" panose="020B0304020202020204" pitchFamily="34" charset="-34"/>
              </a:rPr>
              <a:t>....</a:t>
            </a:r>
            <a:r>
              <a:rPr lang="en-US" sz="2800" spc="80" dirty="0">
                <a:latin typeface="Cordia New" panose="020B0304020202020204" pitchFamily="34" charset="-34"/>
              </a:rPr>
              <a:t>.......</a:t>
            </a:r>
            <a:r>
              <a:rPr lang="th-TH" sz="2800" spc="80" dirty="0">
                <a:latin typeface="Cordia New" panose="020B0304020202020204" pitchFamily="34" charset="-34"/>
              </a:rPr>
              <a:t>..มหาวิทยาลัยมหิดล ใช้เพื่อการสอบ เท่านั้น ห้ามมิให้นำออก หรือกระทำการใดๆ ในลักษณะเดียวกัน เพื่อประโยชน์ต่อตนเอง หรือเผยแพร่ต่อสาธารณชนโดยเด็ดขาด หากพบว่ามีผู้ใดทำการละเมิดดังกล่าวโดยไม่ได้รับจาก....</a:t>
            </a:r>
            <a:r>
              <a:rPr lang="en-US" sz="2800" spc="80" dirty="0">
                <a:latin typeface="Cordia New" panose="020B0304020202020204" pitchFamily="34" charset="-34"/>
              </a:rPr>
              <a:t>...</a:t>
            </a:r>
            <a:r>
              <a:rPr lang="th-TH" sz="2800" spc="80" dirty="0">
                <a:solidFill>
                  <a:srgbClr val="FF0000"/>
                </a:solidFill>
                <a:latin typeface="Cordia New" panose="020B0304020202020204" pitchFamily="34" charset="-34"/>
              </a:rPr>
              <a:t> ระบุส่วนงาน</a:t>
            </a:r>
            <a:r>
              <a:rPr lang="en-US" sz="2800" spc="80" dirty="0">
                <a:latin typeface="Cordia New" panose="020B0304020202020204" pitchFamily="34" charset="-34"/>
              </a:rPr>
              <a:t>......</a:t>
            </a:r>
            <a:r>
              <a:rPr lang="th-TH" sz="2800" spc="80" dirty="0">
                <a:latin typeface="Cordia New" panose="020B0304020202020204" pitchFamily="34" charset="-34"/>
              </a:rPr>
              <a:t>..มหาวิทยาลัยมหิดลจะดําเนินการทางกฏหมายต่อไป</a:t>
            </a:r>
          </a:p>
          <a:p>
            <a:pPr marL="457200" indent="-457200" algn="thaiDist">
              <a:buFont typeface="Arial" panose="020B0604020202020204" pitchFamily="34" charset="0"/>
              <a:buChar char="•"/>
            </a:pPr>
            <a:endParaRPr lang="th-TH" sz="2800" spc="80" dirty="0">
              <a:latin typeface="Cordia New" panose="020B0304020202020204" pitchFamily="34" charset="-34"/>
            </a:endParaRPr>
          </a:p>
          <a:p>
            <a:pPr marL="457200" indent="-457200" algn="thaiDist">
              <a:buFont typeface="Arial" panose="020B0604020202020204" pitchFamily="34" charset="0"/>
              <a:buChar char="•"/>
            </a:pPr>
            <a:r>
              <a:rPr lang="th-TH" sz="2800" spc="80" dirty="0">
                <a:latin typeface="Cordia New" panose="020B0304020202020204" pitchFamily="34" charset="-34"/>
              </a:rPr>
              <a:t>การเผยแพร่ต่อสาธารณชนโดยไม่ได้รับอนุญาต มีโทษปรับตั้งแต่สองหมื่นบาทถึงสองแสนบาท และหากทําเพื่อการค้าต้องระวางโทษจําคุกตั้งแต่หกเดือนถึงสิบปีหรือปรับตั้งแต่หนึ่งแสนบาทถึงแปดแสนบาทหรือทั้งจําทั้งปรับ</a:t>
            </a:r>
          </a:p>
          <a:p>
            <a:pPr marL="457200" indent="-457200" algn="thaiDist">
              <a:buFont typeface="Arial" panose="020B0604020202020204" pitchFamily="34" charset="0"/>
              <a:buChar char="•"/>
            </a:pPr>
            <a:endParaRPr lang="th-TH" sz="2800" spc="80" dirty="0">
              <a:latin typeface="Cordia New" panose="020B0304020202020204" pitchFamily="34" charset="-34"/>
            </a:endParaRPr>
          </a:p>
          <a:p>
            <a:pPr marL="457200" indent="-457200" algn="thaiDist">
              <a:buFont typeface="Arial" panose="020B0604020202020204" pitchFamily="34" charset="0"/>
              <a:buChar char="•"/>
            </a:pPr>
            <a:r>
              <a:rPr lang="th-TH" sz="2800" spc="80" dirty="0">
                <a:latin typeface="Cordia New" panose="020B0304020202020204" pitchFamily="34" charset="-34"/>
              </a:rPr>
              <a:t>หากพบนักศึกษาผู้ใดทำการสอบแทนกัน ถือว่าประพฤติผิดวินัยร้ายแรง และในกรณีที่พบบุคคลภายนอกเข้าสอบแทน บุคคลผู้นั้นอาจถูกดำเนินคดีตามกฎหมาย</a:t>
            </a:r>
            <a:endParaRPr lang="en-US" sz="2800" b="1" spc="80" dirty="0">
              <a:latin typeface="Cordia New" panose="020B0304020202020204" pitchFamily="34" charset="-34"/>
              <a:cs typeface="Cordia New" panose="020B0304020202020204" pitchFamily="34" charset="-34"/>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3924" b="34098"/>
          <a:stretch/>
        </p:blipFill>
        <p:spPr>
          <a:xfrm>
            <a:off x="4718701" y="71184"/>
            <a:ext cx="2731810" cy="873570"/>
          </a:xfrm>
          <a:prstGeom prst="rect">
            <a:avLst/>
          </a:prstGeom>
        </p:spPr>
      </p:pic>
      <p:cxnSp>
        <p:nvCxnSpPr>
          <p:cNvPr id="3" name="Straight Connector 2"/>
          <p:cNvCxnSpPr/>
          <p:nvPr/>
        </p:nvCxnSpPr>
        <p:spPr>
          <a:xfrm>
            <a:off x="803305" y="1046354"/>
            <a:ext cx="10502870" cy="0"/>
          </a:xfrm>
          <a:prstGeom prst="line">
            <a:avLst/>
          </a:prstGeom>
          <a:ln w="28575">
            <a:solidFill>
              <a:srgbClr val="17468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35305" y="6456554"/>
            <a:ext cx="6321395" cy="0"/>
          </a:xfrm>
          <a:prstGeom prst="line">
            <a:avLst/>
          </a:prstGeom>
          <a:ln w="15875">
            <a:solidFill>
              <a:srgbClr val="1746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69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833171" y="1240830"/>
            <a:ext cx="10502870" cy="4678204"/>
          </a:xfrm>
          <a:prstGeom prst="rect">
            <a:avLst/>
          </a:prstGeom>
          <a:noFill/>
        </p:spPr>
        <p:txBody>
          <a:bodyPr wrap="square" rtlCol="0">
            <a:spAutoFit/>
          </a:bodyPr>
          <a:lstStyle/>
          <a:p>
            <a:pPr algn="thaiDist"/>
            <a:r>
              <a:rPr lang="en-US" sz="2800" b="1" u="sng" spc="80" dirty="0">
                <a:latin typeface="Cordia New" panose="020B0304020202020204" pitchFamily="34" charset="-34"/>
              </a:rPr>
              <a:t>Online Examination Rules and Regulations</a:t>
            </a:r>
          </a:p>
          <a:p>
            <a:pPr marL="457200" indent="-457200" algn="thaiDist">
              <a:buFont typeface="Arial" panose="020B0604020202020204" pitchFamily="34" charset="0"/>
              <a:buChar char="•"/>
            </a:pPr>
            <a:r>
              <a:rPr lang="en-US" sz="2400" spc="80" dirty="0">
                <a:latin typeface="Cordia New" panose="020B0304020202020204" pitchFamily="34" charset="-34"/>
              </a:rPr>
              <a:t>These examination papers belong to </a:t>
            </a:r>
            <a:r>
              <a:rPr lang="en-US" sz="2400" spc="80" dirty="0">
                <a:solidFill>
                  <a:srgbClr val="FF0000"/>
                </a:solidFill>
                <a:latin typeface="Cordia New" panose="020B0304020202020204" pitchFamily="34" charset="-34"/>
              </a:rPr>
              <a:t>…faculty/college/institute…</a:t>
            </a:r>
            <a:r>
              <a:rPr lang="en-US" sz="2400" spc="80" dirty="0">
                <a:latin typeface="Cordia New" panose="020B0304020202020204" pitchFamily="34" charset="-34"/>
              </a:rPr>
              <a:t>, Mahidol University, and shall be used for examination purposes only. Taking the papers out of the examination room, distributing them to the public, or taking any other action for personal gain is strictly prohibited. Any person found violating these rules without permission from </a:t>
            </a:r>
            <a:r>
              <a:rPr lang="en-US" sz="2400" spc="80" dirty="0">
                <a:solidFill>
                  <a:srgbClr val="FF0000"/>
                </a:solidFill>
                <a:latin typeface="Cordia New" panose="020B0304020202020204" pitchFamily="34" charset="-34"/>
              </a:rPr>
              <a:t>…faculty/college/institute…</a:t>
            </a:r>
            <a:r>
              <a:rPr lang="en-US" sz="2400" spc="80" dirty="0">
                <a:latin typeface="Cordia New" panose="020B0304020202020204" pitchFamily="34" charset="-34"/>
              </a:rPr>
              <a:t> will be subject to legal punishment.</a:t>
            </a:r>
          </a:p>
          <a:p>
            <a:pPr marL="457200" indent="-457200" algn="thaiDist">
              <a:buFont typeface="Arial" panose="020B0604020202020204" pitchFamily="34" charset="0"/>
              <a:buChar char="•"/>
            </a:pPr>
            <a:r>
              <a:rPr lang="en-US" sz="2600" spc="80" dirty="0">
                <a:latin typeface="Cordia New" panose="020B0304020202020204" pitchFamily="34" charset="-34"/>
              </a:rPr>
              <a:t>Any unauthorized distribution of the examination papers is punishable by a fine of 20,000 - 200,000 Baht. If such action is for commercial purposes, the individuals responsible may face imprisonment of 6 months - 10 years, or a fine of 100,000 - </a:t>
            </a:r>
            <a:r>
              <a:rPr lang="en-US" sz="2600" spc="80">
                <a:latin typeface="Cordia New" panose="020B0304020202020204" pitchFamily="34" charset="-34"/>
              </a:rPr>
              <a:t>800,000 Baht, </a:t>
            </a:r>
            <a:r>
              <a:rPr lang="en-US" sz="2600" spc="80" dirty="0">
                <a:latin typeface="Cordia New" panose="020B0304020202020204" pitchFamily="34" charset="-34"/>
              </a:rPr>
              <a:t>or both.</a:t>
            </a:r>
            <a:endParaRPr lang="th-TH" sz="2600" spc="80" dirty="0">
              <a:latin typeface="Cordia New" panose="020B0304020202020204" pitchFamily="34" charset="-34"/>
            </a:endParaRPr>
          </a:p>
          <a:p>
            <a:pPr marL="457200" indent="-457200" algn="thaiDist">
              <a:buFont typeface="Arial" panose="020B0604020202020204" pitchFamily="34" charset="0"/>
              <a:buChar char="•"/>
            </a:pPr>
            <a:r>
              <a:rPr lang="en-US" sz="2400" spc="80" dirty="0">
                <a:latin typeface="Cordia New" panose="020B0304020202020204" pitchFamily="34" charset="-34"/>
              </a:rPr>
              <a:t>If a student is found taking the examination for another student, it will be considered as a case of serious misconduct. In the case that a non-student is found taking the examination for a Mahidol University student, that person will be prosecuted in accordance with the law. </a:t>
            </a:r>
            <a:endParaRPr lang="th-TH" sz="2400" spc="80" dirty="0">
              <a:latin typeface="Cordia New" panose="020B0304020202020204" pitchFamily="34" charset="-34"/>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3924" b="34098"/>
          <a:stretch/>
        </p:blipFill>
        <p:spPr>
          <a:xfrm>
            <a:off x="4718701" y="71184"/>
            <a:ext cx="2731810" cy="873570"/>
          </a:xfrm>
          <a:prstGeom prst="rect">
            <a:avLst/>
          </a:prstGeom>
        </p:spPr>
      </p:pic>
      <p:cxnSp>
        <p:nvCxnSpPr>
          <p:cNvPr id="3" name="Straight Connector 2"/>
          <p:cNvCxnSpPr/>
          <p:nvPr/>
        </p:nvCxnSpPr>
        <p:spPr>
          <a:xfrm>
            <a:off x="803305" y="1046354"/>
            <a:ext cx="10502870" cy="0"/>
          </a:xfrm>
          <a:prstGeom prst="line">
            <a:avLst/>
          </a:prstGeom>
          <a:ln w="28575">
            <a:solidFill>
              <a:srgbClr val="17468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35305" y="6456554"/>
            <a:ext cx="6321395" cy="0"/>
          </a:xfrm>
          <a:prstGeom prst="line">
            <a:avLst/>
          </a:prstGeom>
          <a:ln w="15875">
            <a:solidFill>
              <a:srgbClr val="1746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413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566</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Cordia New</vt:lpstr>
      <vt:lpstr>Calibri Light</vt:lpstr>
      <vt:lpstr>Arial</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Nopporn Chimsakorn</dc:creator>
  <cp:lastModifiedBy>richard.lan@mahidol.ac.th</cp:lastModifiedBy>
  <cp:revision>17</cp:revision>
  <dcterms:created xsi:type="dcterms:W3CDTF">2020-04-08T06:37:44Z</dcterms:created>
  <dcterms:modified xsi:type="dcterms:W3CDTF">2021-02-18T01:04:26Z</dcterms:modified>
</cp:coreProperties>
</file>